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Itim" panose="020B0604020202020204" charset="-3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7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Sửa lại chỉ tiêu kỹ thuật (lấy thông tin ở sản phẩm ngoài, chu kì còi ~ dải tần số hoạt động), thêm tiêu đề.</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Thêm nguồn, datasheet.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sửa lại, thêm tần số output của ne555 + ne555 datasheet, thêm tiêu đề, thêm nguồn.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sửa lại, thêm tần số output của ne555 + ne555 datasheet, thêm tiêu đề, thêm nguồn.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thêm nguồn dẫn.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Thêm video demo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8.jpe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sp>
        <p:nvSpPr>
          <p:cNvPr id="2" name="Freeform 2"/>
          <p:cNvSpPr/>
          <p:nvPr/>
        </p:nvSpPr>
        <p:spPr>
          <a:xfrm rot="-2118277">
            <a:off x="15573717" y="5670658"/>
            <a:ext cx="3325291" cy="4716725"/>
          </a:xfrm>
          <a:custGeom>
            <a:avLst/>
            <a:gdLst/>
            <a:ahLst/>
            <a:cxnLst/>
            <a:rect l="l" t="t" r="r" b="b"/>
            <a:pathLst>
              <a:path w="3325291" h="4716725">
                <a:moveTo>
                  <a:pt x="0" y="0"/>
                </a:moveTo>
                <a:lnTo>
                  <a:pt x="3325291" y="0"/>
                </a:lnTo>
                <a:lnTo>
                  <a:pt x="3325291" y="4716724"/>
                </a:lnTo>
                <a:lnTo>
                  <a:pt x="0" y="4716724"/>
                </a:lnTo>
                <a:lnTo>
                  <a:pt x="0" y="0"/>
                </a:lnTo>
                <a:close/>
              </a:path>
            </a:pathLst>
          </a:custGeom>
          <a:blipFill>
            <a:blip r:embed="rId2"/>
            <a:stretch>
              <a:fillRect/>
            </a:stretch>
          </a:blipFill>
        </p:spPr>
        <p:txBody>
          <a:bodyPr/>
          <a:lstStyle/>
          <a:p>
            <a:endParaRPr lang="en-US"/>
          </a:p>
        </p:txBody>
      </p:sp>
      <p:sp>
        <p:nvSpPr>
          <p:cNvPr id="3" name="Freeform 3"/>
          <p:cNvSpPr/>
          <p:nvPr/>
        </p:nvSpPr>
        <p:spPr>
          <a:xfrm rot="-2267321">
            <a:off x="-148819" y="10066118"/>
            <a:ext cx="7671380" cy="1387241"/>
          </a:xfrm>
          <a:custGeom>
            <a:avLst/>
            <a:gdLst/>
            <a:ahLst/>
            <a:cxnLst/>
            <a:rect l="l" t="t" r="r" b="b"/>
            <a:pathLst>
              <a:path w="7671380" h="1387241">
                <a:moveTo>
                  <a:pt x="0" y="0"/>
                </a:moveTo>
                <a:lnTo>
                  <a:pt x="7671380" y="0"/>
                </a:lnTo>
                <a:lnTo>
                  <a:pt x="7671380" y="1387241"/>
                </a:lnTo>
                <a:lnTo>
                  <a:pt x="0" y="1387241"/>
                </a:lnTo>
                <a:lnTo>
                  <a:pt x="0" y="0"/>
                </a:lnTo>
                <a:close/>
              </a:path>
            </a:pathLst>
          </a:custGeom>
          <a:blipFill>
            <a:blip r:embed="rId3"/>
            <a:stretch>
              <a:fillRect/>
            </a:stretch>
          </a:blipFill>
        </p:spPr>
        <p:txBody>
          <a:bodyPr/>
          <a:lstStyle/>
          <a:p>
            <a:endParaRPr lang="en-US"/>
          </a:p>
        </p:txBody>
      </p:sp>
      <p:sp>
        <p:nvSpPr>
          <p:cNvPr id="4" name="Freeform 4"/>
          <p:cNvSpPr/>
          <p:nvPr/>
        </p:nvSpPr>
        <p:spPr>
          <a:xfrm rot="8687491">
            <a:off x="13758590" y="9120021"/>
            <a:ext cx="5629820" cy="992256"/>
          </a:xfrm>
          <a:custGeom>
            <a:avLst/>
            <a:gdLst/>
            <a:ahLst/>
            <a:cxnLst/>
            <a:rect l="l" t="t" r="r" b="b"/>
            <a:pathLst>
              <a:path w="5629820" h="992256">
                <a:moveTo>
                  <a:pt x="0" y="0"/>
                </a:moveTo>
                <a:lnTo>
                  <a:pt x="5629820" y="0"/>
                </a:lnTo>
                <a:lnTo>
                  <a:pt x="5629820" y="992256"/>
                </a:lnTo>
                <a:lnTo>
                  <a:pt x="0" y="992256"/>
                </a:lnTo>
                <a:lnTo>
                  <a:pt x="0" y="0"/>
                </a:lnTo>
                <a:close/>
              </a:path>
            </a:pathLst>
          </a:custGeom>
          <a:blipFill>
            <a:blip r:embed="rId4"/>
            <a:stretch>
              <a:fillRect/>
            </a:stretch>
          </a:blipFill>
        </p:spPr>
        <p:txBody>
          <a:bodyPr/>
          <a:lstStyle/>
          <a:p>
            <a:endParaRPr lang="en-US"/>
          </a:p>
        </p:txBody>
      </p:sp>
      <p:sp>
        <p:nvSpPr>
          <p:cNvPr id="5" name="Freeform 5"/>
          <p:cNvSpPr/>
          <p:nvPr/>
        </p:nvSpPr>
        <p:spPr>
          <a:xfrm rot="-10800000">
            <a:off x="16350067" y="2425433"/>
            <a:ext cx="3014386" cy="1446905"/>
          </a:xfrm>
          <a:custGeom>
            <a:avLst/>
            <a:gdLst/>
            <a:ahLst/>
            <a:cxnLst/>
            <a:rect l="l" t="t" r="r" b="b"/>
            <a:pathLst>
              <a:path w="3014386" h="1446905">
                <a:moveTo>
                  <a:pt x="0" y="0"/>
                </a:moveTo>
                <a:lnTo>
                  <a:pt x="3014386" y="0"/>
                </a:lnTo>
                <a:lnTo>
                  <a:pt x="3014386" y="1446906"/>
                </a:lnTo>
                <a:lnTo>
                  <a:pt x="0" y="1446906"/>
                </a:lnTo>
                <a:lnTo>
                  <a:pt x="0" y="0"/>
                </a:lnTo>
                <a:close/>
              </a:path>
            </a:pathLst>
          </a:custGeom>
          <a:blipFill>
            <a:blip r:embed="rId5"/>
            <a:stretch>
              <a:fillRect/>
            </a:stretch>
          </a:blipFill>
        </p:spPr>
        <p:txBody>
          <a:bodyPr/>
          <a:lstStyle/>
          <a:p>
            <a:endParaRPr lang="en-US"/>
          </a:p>
        </p:txBody>
      </p:sp>
      <p:sp>
        <p:nvSpPr>
          <p:cNvPr id="6" name="Freeform 6"/>
          <p:cNvSpPr/>
          <p:nvPr/>
        </p:nvSpPr>
        <p:spPr>
          <a:xfrm rot="-10800000">
            <a:off x="1068815" y="-904618"/>
            <a:ext cx="1559409" cy="4172331"/>
          </a:xfrm>
          <a:custGeom>
            <a:avLst/>
            <a:gdLst/>
            <a:ahLst/>
            <a:cxnLst/>
            <a:rect l="l" t="t" r="r" b="b"/>
            <a:pathLst>
              <a:path w="1559409" h="4172331">
                <a:moveTo>
                  <a:pt x="0" y="0"/>
                </a:moveTo>
                <a:lnTo>
                  <a:pt x="1559409" y="0"/>
                </a:lnTo>
                <a:lnTo>
                  <a:pt x="1559409" y="4172331"/>
                </a:lnTo>
                <a:lnTo>
                  <a:pt x="0" y="4172331"/>
                </a:lnTo>
                <a:lnTo>
                  <a:pt x="0" y="0"/>
                </a:lnTo>
                <a:close/>
              </a:path>
            </a:pathLst>
          </a:custGeom>
          <a:blipFill>
            <a:blip r:embed="rId6"/>
            <a:stretch>
              <a:fillRect/>
            </a:stretch>
          </a:blipFill>
        </p:spPr>
        <p:txBody>
          <a:bodyPr/>
          <a:lstStyle/>
          <a:p>
            <a:endParaRPr lang="en-US"/>
          </a:p>
        </p:txBody>
      </p:sp>
      <p:sp>
        <p:nvSpPr>
          <p:cNvPr id="7" name="Freeform 7"/>
          <p:cNvSpPr/>
          <p:nvPr/>
        </p:nvSpPr>
        <p:spPr>
          <a:xfrm rot="-9483364">
            <a:off x="-3269578" y="6973804"/>
            <a:ext cx="5851051" cy="2793877"/>
          </a:xfrm>
          <a:custGeom>
            <a:avLst/>
            <a:gdLst/>
            <a:ahLst/>
            <a:cxnLst/>
            <a:rect l="l" t="t" r="r" b="b"/>
            <a:pathLst>
              <a:path w="5851051" h="2793877">
                <a:moveTo>
                  <a:pt x="0" y="0"/>
                </a:moveTo>
                <a:lnTo>
                  <a:pt x="5851051" y="0"/>
                </a:lnTo>
                <a:lnTo>
                  <a:pt x="5851051" y="2793877"/>
                </a:lnTo>
                <a:lnTo>
                  <a:pt x="0" y="2793877"/>
                </a:lnTo>
                <a:lnTo>
                  <a:pt x="0" y="0"/>
                </a:lnTo>
                <a:close/>
              </a:path>
            </a:pathLst>
          </a:custGeom>
          <a:blipFill>
            <a:blip r:embed="rId7"/>
            <a:stretch>
              <a:fillRect/>
            </a:stretch>
          </a:blipFill>
        </p:spPr>
        <p:txBody>
          <a:bodyPr/>
          <a:lstStyle/>
          <a:p>
            <a:endParaRPr lang="en-US"/>
          </a:p>
        </p:txBody>
      </p:sp>
      <p:sp>
        <p:nvSpPr>
          <p:cNvPr id="8" name="Freeform 8"/>
          <p:cNvSpPr/>
          <p:nvPr/>
        </p:nvSpPr>
        <p:spPr>
          <a:xfrm rot="8285137">
            <a:off x="13806428" y="-985318"/>
            <a:ext cx="5750165" cy="1013466"/>
          </a:xfrm>
          <a:custGeom>
            <a:avLst/>
            <a:gdLst/>
            <a:ahLst/>
            <a:cxnLst/>
            <a:rect l="l" t="t" r="r" b="b"/>
            <a:pathLst>
              <a:path w="5750165" h="1013466">
                <a:moveTo>
                  <a:pt x="0" y="0"/>
                </a:moveTo>
                <a:lnTo>
                  <a:pt x="5750165" y="0"/>
                </a:lnTo>
                <a:lnTo>
                  <a:pt x="5750165" y="1013466"/>
                </a:lnTo>
                <a:lnTo>
                  <a:pt x="0" y="1013466"/>
                </a:lnTo>
                <a:lnTo>
                  <a:pt x="0" y="0"/>
                </a:lnTo>
                <a:close/>
              </a:path>
            </a:pathLst>
          </a:custGeom>
          <a:blipFill>
            <a:blip r:embed="rId4"/>
            <a:stretch>
              <a:fillRect/>
            </a:stretch>
          </a:blipFill>
        </p:spPr>
        <p:txBody>
          <a:bodyPr/>
          <a:lstStyle/>
          <a:p>
            <a:endParaRPr lang="en-US"/>
          </a:p>
        </p:txBody>
      </p:sp>
      <p:grpSp>
        <p:nvGrpSpPr>
          <p:cNvPr id="9" name="Group 9"/>
          <p:cNvGrpSpPr/>
          <p:nvPr/>
        </p:nvGrpSpPr>
        <p:grpSpPr>
          <a:xfrm>
            <a:off x="3962846" y="552943"/>
            <a:ext cx="10593152" cy="1872490"/>
            <a:chOff x="0" y="0"/>
            <a:chExt cx="2789966" cy="493166"/>
          </a:xfrm>
        </p:grpSpPr>
        <p:sp>
          <p:nvSpPr>
            <p:cNvPr id="10" name="Freeform 10"/>
            <p:cNvSpPr/>
            <p:nvPr/>
          </p:nvSpPr>
          <p:spPr>
            <a:xfrm>
              <a:off x="0" y="0"/>
              <a:ext cx="2789966" cy="493166"/>
            </a:xfrm>
            <a:custGeom>
              <a:avLst/>
              <a:gdLst/>
              <a:ahLst/>
              <a:cxnLst/>
              <a:rect l="l" t="t" r="r" b="b"/>
              <a:pathLst>
                <a:path w="2789966" h="493166">
                  <a:moveTo>
                    <a:pt x="18271" y="0"/>
                  </a:moveTo>
                  <a:lnTo>
                    <a:pt x="2771695" y="0"/>
                  </a:lnTo>
                  <a:cubicBezTo>
                    <a:pt x="2776541" y="0"/>
                    <a:pt x="2781188" y="1925"/>
                    <a:pt x="2784615" y="5351"/>
                  </a:cubicBezTo>
                  <a:cubicBezTo>
                    <a:pt x="2788041" y="8778"/>
                    <a:pt x="2789966" y="13425"/>
                    <a:pt x="2789966" y="18271"/>
                  </a:cubicBezTo>
                  <a:lnTo>
                    <a:pt x="2789966" y="474895"/>
                  </a:lnTo>
                  <a:cubicBezTo>
                    <a:pt x="2789966" y="479741"/>
                    <a:pt x="2788041" y="484388"/>
                    <a:pt x="2784615" y="487815"/>
                  </a:cubicBezTo>
                  <a:cubicBezTo>
                    <a:pt x="2781188" y="491241"/>
                    <a:pt x="2776541" y="493166"/>
                    <a:pt x="2771695" y="493166"/>
                  </a:cubicBezTo>
                  <a:lnTo>
                    <a:pt x="18271" y="493166"/>
                  </a:lnTo>
                  <a:cubicBezTo>
                    <a:pt x="13425" y="493166"/>
                    <a:pt x="8778" y="491241"/>
                    <a:pt x="5351" y="487815"/>
                  </a:cubicBezTo>
                  <a:cubicBezTo>
                    <a:pt x="1925" y="484388"/>
                    <a:pt x="0" y="479741"/>
                    <a:pt x="0" y="474895"/>
                  </a:cubicBezTo>
                  <a:lnTo>
                    <a:pt x="0" y="18271"/>
                  </a:lnTo>
                  <a:cubicBezTo>
                    <a:pt x="0" y="13425"/>
                    <a:pt x="1925" y="8778"/>
                    <a:pt x="5351" y="5351"/>
                  </a:cubicBezTo>
                  <a:cubicBezTo>
                    <a:pt x="8778" y="1925"/>
                    <a:pt x="13425" y="0"/>
                    <a:pt x="18271" y="0"/>
                  </a:cubicBezTo>
                  <a:close/>
                </a:path>
              </a:pathLst>
            </a:custGeom>
            <a:solidFill>
              <a:srgbClr val="8BAED3"/>
            </a:solidFill>
            <a:ln cap="rnd">
              <a:noFill/>
              <a:prstDash val="solid"/>
              <a:round/>
            </a:ln>
          </p:spPr>
          <p:txBody>
            <a:bodyPr/>
            <a:lstStyle/>
            <a:p>
              <a:endParaRPr lang="en-US"/>
            </a:p>
          </p:txBody>
        </p:sp>
        <p:sp>
          <p:nvSpPr>
            <p:cNvPr id="11" name="TextBox 11"/>
            <p:cNvSpPr txBox="1"/>
            <p:nvPr/>
          </p:nvSpPr>
          <p:spPr>
            <a:xfrm>
              <a:off x="0" y="28575"/>
              <a:ext cx="2789966" cy="464591"/>
            </a:xfrm>
            <a:prstGeom prst="rect">
              <a:avLst/>
            </a:prstGeom>
          </p:spPr>
          <p:txBody>
            <a:bodyPr lIns="254000" tIns="254000" rIns="254000" bIns="254000" rtlCol="0" anchor="b"/>
            <a:lstStyle/>
            <a:p>
              <a:pPr algn="ctr">
                <a:lnSpc>
                  <a:spcPts val="4731"/>
                </a:lnSpc>
              </a:pPr>
              <a:r>
                <a:rPr lang="en-US" sz="4301">
                  <a:solidFill>
                    <a:srgbClr val="000001"/>
                  </a:solidFill>
                  <a:latin typeface="Itim"/>
                </a:rPr>
                <a:t>ĐẠI HỌC BÁCH KHOA HÀ NỘI</a:t>
              </a:r>
            </a:p>
            <a:p>
              <a:pPr marL="0" lvl="0" indent="0" algn="ctr">
                <a:lnSpc>
                  <a:spcPts val="4731"/>
                </a:lnSpc>
                <a:spcBef>
                  <a:spcPct val="0"/>
                </a:spcBef>
              </a:pPr>
              <a:r>
                <a:rPr lang="en-US" sz="4301">
                  <a:solidFill>
                    <a:srgbClr val="000001"/>
                  </a:solidFill>
                  <a:latin typeface="Itim"/>
                </a:rPr>
                <a:t> TRƯỜNG ĐIỆN - ĐIỆN TỬ</a:t>
              </a:r>
            </a:p>
          </p:txBody>
        </p:sp>
      </p:grpSp>
      <p:grpSp>
        <p:nvGrpSpPr>
          <p:cNvPr id="12" name="Group 12"/>
          <p:cNvGrpSpPr/>
          <p:nvPr/>
        </p:nvGrpSpPr>
        <p:grpSpPr>
          <a:xfrm>
            <a:off x="5988268" y="7062899"/>
            <a:ext cx="6311465" cy="2615686"/>
            <a:chOff x="0" y="0"/>
            <a:chExt cx="8415287" cy="3487582"/>
          </a:xfrm>
        </p:grpSpPr>
        <p:grpSp>
          <p:nvGrpSpPr>
            <p:cNvPr id="13" name="Group 13"/>
            <p:cNvGrpSpPr/>
            <p:nvPr/>
          </p:nvGrpSpPr>
          <p:grpSpPr>
            <a:xfrm>
              <a:off x="0" y="272467"/>
              <a:ext cx="8415287" cy="3215115"/>
              <a:chOff x="0" y="0"/>
              <a:chExt cx="2097071" cy="801199"/>
            </a:xfrm>
          </p:grpSpPr>
          <p:sp>
            <p:nvSpPr>
              <p:cNvPr id="14" name="Freeform 14"/>
              <p:cNvSpPr/>
              <p:nvPr/>
            </p:nvSpPr>
            <p:spPr>
              <a:xfrm>
                <a:off x="0" y="0"/>
                <a:ext cx="2097071" cy="801199"/>
              </a:xfrm>
              <a:custGeom>
                <a:avLst/>
                <a:gdLst/>
                <a:ahLst/>
                <a:cxnLst/>
                <a:rect l="l" t="t" r="r" b="b"/>
                <a:pathLst>
                  <a:path w="2097071" h="801199">
                    <a:moveTo>
                      <a:pt x="30666" y="0"/>
                    </a:moveTo>
                    <a:lnTo>
                      <a:pt x="2066404" y="0"/>
                    </a:lnTo>
                    <a:cubicBezTo>
                      <a:pt x="2074538" y="0"/>
                      <a:pt x="2082338" y="3231"/>
                      <a:pt x="2088089" y="8982"/>
                    </a:cubicBezTo>
                    <a:cubicBezTo>
                      <a:pt x="2093840" y="14733"/>
                      <a:pt x="2097071" y="22533"/>
                      <a:pt x="2097071" y="30666"/>
                    </a:cubicBezTo>
                    <a:lnTo>
                      <a:pt x="2097071" y="770533"/>
                    </a:lnTo>
                    <a:cubicBezTo>
                      <a:pt x="2097071" y="787470"/>
                      <a:pt x="2083341" y="801199"/>
                      <a:pt x="2066404" y="801199"/>
                    </a:cubicBezTo>
                    <a:lnTo>
                      <a:pt x="30666" y="801199"/>
                    </a:lnTo>
                    <a:cubicBezTo>
                      <a:pt x="13730" y="801199"/>
                      <a:pt x="0" y="787470"/>
                      <a:pt x="0" y="770533"/>
                    </a:cubicBezTo>
                    <a:lnTo>
                      <a:pt x="0" y="30666"/>
                    </a:lnTo>
                    <a:cubicBezTo>
                      <a:pt x="0" y="13730"/>
                      <a:pt x="13730" y="0"/>
                      <a:pt x="30666" y="0"/>
                    </a:cubicBezTo>
                    <a:close/>
                  </a:path>
                </a:pathLst>
              </a:custGeom>
              <a:solidFill>
                <a:srgbClr val="FFFFFF"/>
              </a:solidFill>
              <a:ln cap="rnd">
                <a:noFill/>
                <a:prstDash val="solid"/>
                <a:round/>
              </a:ln>
            </p:spPr>
            <p:txBody>
              <a:bodyPr/>
              <a:lstStyle/>
              <a:p>
                <a:endParaRPr lang="en-US"/>
              </a:p>
            </p:txBody>
          </p:sp>
          <p:sp>
            <p:nvSpPr>
              <p:cNvPr id="15" name="TextBox 15"/>
              <p:cNvSpPr txBox="1"/>
              <p:nvPr/>
            </p:nvSpPr>
            <p:spPr>
              <a:xfrm>
                <a:off x="0" y="19050"/>
                <a:ext cx="2097071" cy="782149"/>
              </a:xfrm>
              <a:prstGeom prst="rect">
                <a:avLst/>
              </a:prstGeom>
            </p:spPr>
            <p:txBody>
              <a:bodyPr lIns="254000" tIns="254000" rIns="254000" bIns="254000" rtlCol="0" anchor="ctr"/>
              <a:lstStyle/>
              <a:p>
                <a:pPr marL="0" lvl="0" indent="0" algn="ctr">
                  <a:lnSpc>
                    <a:spcPts val="2749"/>
                  </a:lnSpc>
                  <a:spcBef>
                    <a:spcPct val="0"/>
                  </a:spcBef>
                </a:pPr>
                <a:endParaRPr/>
              </a:p>
            </p:txBody>
          </p:sp>
        </p:grpSp>
        <p:sp>
          <p:nvSpPr>
            <p:cNvPr id="16" name="TextBox 16"/>
            <p:cNvSpPr txBox="1"/>
            <p:nvPr/>
          </p:nvSpPr>
          <p:spPr>
            <a:xfrm>
              <a:off x="0" y="579690"/>
              <a:ext cx="8415287" cy="2476500"/>
            </a:xfrm>
            <a:prstGeom prst="rect">
              <a:avLst/>
            </a:prstGeom>
          </p:spPr>
          <p:txBody>
            <a:bodyPr lIns="0" tIns="0" rIns="0" bIns="0" rtlCol="0" anchor="t">
              <a:spAutoFit/>
            </a:bodyPr>
            <a:lstStyle/>
            <a:p>
              <a:pPr algn="ctr">
                <a:lnSpc>
                  <a:spcPts val="2999"/>
                </a:lnSpc>
              </a:pPr>
              <a:endParaRPr/>
            </a:p>
            <a:p>
              <a:pPr algn="ctr">
                <a:lnSpc>
                  <a:spcPts val="2999"/>
                </a:lnSpc>
              </a:pPr>
              <a:r>
                <a:rPr lang="en-US" sz="2499">
                  <a:solidFill>
                    <a:srgbClr val="000000"/>
                  </a:solidFill>
                  <a:latin typeface="Itim"/>
                </a:rPr>
                <a:t>Đỗ Chí Công - 20223888</a:t>
              </a:r>
            </a:p>
            <a:p>
              <a:pPr algn="ctr">
                <a:lnSpc>
                  <a:spcPts val="2999"/>
                </a:lnSpc>
              </a:pPr>
              <a:r>
                <a:rPr lang="en-US" sz="2499">
                  <a:solidFill>
                    <a:srgbClr val="000000"/>
                  </a:solidFill>
                  <a:latin typeface="Itim"/>
                </a:rPr>
                <a:t>Nguyễn Công Thái Bình - 20223879</a:t>
              </a:r>
            </a:p>
            <a:p>
              <a:pPr algn="ctr">
                <a:lnSpc>
                  <a:spcPts val="2999"/>
                </a:lnSpc>
              </a:pPr>
              <a:endParaRPr lang="en-US" sz="2499">
                <a:solidFill>
                  <a:srgbClr val="000000"/>
                </a:solidFill>
                <a:latin typeface="Itim"/>
              </a:endParaRPr>
            </a:p>
            <a:p>
              <a:pPr marL="0" lvl="1" indent="0" algn="ctr">
                <a:lnSpc>
                  <a:spcPts val="2999"/>
                </a:lnSpc>
                <a:spcBef>
                  <a:spcPct val="0"/>
                </a:spcBef>
              </a:pPr>
              <a:r>
                <a:rPr lang="en-US" sz="2499">
                  <a:solidFill>
                    <a:srgbClr val="000000"/>
                  </a:solidFill>
                  <a:latin typeface="Itim"/>
                </a:rPr>
                <a:t>Giáo viên hướng dẫn: PGS. Nguyễn Hữu Phát</a:t>
              </a:r>
            </a:p>
          </p:txBody>
        </p:sp>
        <p:grpSp>
          <p:nvGrpSpPr>
            <p:cNvPr id="17" name="Group 17"/>
            <p:cNvGrpSpPr/>
            <p:nvPr/>
          </p:nvGrpSpPr>
          <p:grpSpPr>
            <a:xfrm>
              <a:off x="849122" y="0"/>
              <a:ext cx="6717042" cy="783166"/>
              <a:chOff x="0" y="0"/>
              <a:chExt cx="912191" cy="106356"/>
            </a:xfrm>
          </p:grpSpPr>
          <p:sp>
            <p:nvSpPr>
              <p:cNvPr id="18" name="Freeform 18"/>
              <p:cNvSpPr/>
              <p:nvPr/>
            </p:nvSpPr>
            <p:spPr>
              <a:xfrm>
                <a:off x="0" y="0"/>
                <a:ext cx="912191" cy="106356"/>
              </a:xfrm>
              <a:custGeom>
                <a:avLst/>
                <a:gdLst/>
                <a:ahLst/>
                <a:cxnLst/>
                <a:rect l="l" t="t" r="r" b="b"/>
                <a:pathLst>
                  <a:path w="912191" h="106356">
                    <a:moveTo>
                      <a:pt x="38419" y="0"/>
                    </a:moveTo>
                    <a:lnTo>
                      <a:pt x="873772" y="0"/>
                    </a:lnTo>
                    <a:cubicBezTo>
                      <a:pt x="894990" y="0"/>
                      <a:pt x="912191" y="17201"/>
                      <a:pt x="912191" y="38419"/>
                    </a:cubicBezTo>
                    <a:lnTo>
                      <a:pt x="912191" y="67937"/>
                    </a:lnTo>
                    <a:cubicBezTo>
                      <a:pt x="912191" y="78126"/>
                      <a:pt x="908143" y="87898"/>
                      <a:pt x="900938" y="95103"/>
                    </a:cubicBezTo>
                    <a:cubicBezTo>
                      <a:pt x="893733" y="102308"/>
                      <a:pt x="883961" y="106356"/>
                      <a:pt x="873772" y="106356"/>
                    </a:cubicBezTo>
                    <a:lnTo>
                      <a:pt x="38419" y="106356"/>
                    </a:lnTo>
                    <a:cubicBezTo>
                      <a:pt x="28230" y="106356"/>
                      <a:pt x="18458" y="102308"/>
                      <a:pt x="11253" y="95103"/>
                    </a:cubicBezTo>
                    <a:cubicBezTo>
                      <a:pt x="4048" y="87898"/>
                      <a:pt x="0" y="78126"/>
                      <a:pt x="0" y="67937"/>
                    </a:cubicBezTo>
                    <a:lnTo>
                      <a:pt x="0" y="38419"/>
                    </a:lnTo>
                    <a:cubicBezTo>
                      <a:pt x="0" y="28230"/>
                      <a:pt x="4048" y="18458"/>
                      <a:pt x="11253" y="11253"/>
                    </a:cubicBezTo>
                    <a:cubicBezTo>
                      <a:pt x="18458" y="4048"/>
                      <a:pt x="28230" y="0"/>
                      <a:pt x="38419" y="0"/>
                    </a:cubicBezTo>
                    <a:close/>
                  </a:path>
                </a:pathLst>
              </a:custGeom>
              <a:solidFill>
                <a:srgbClr val="F2C748"/>
              </a:solidFill>
            </p:spPr>
            <p:txBody>
              <a:bodyPr/>
              <a:lstStyle/>
              <a:p>
                <a:endParaRPr lang="en-US"/>
              </a:p>
            </p:txBody>
          </p:sp>
          <p:sp>
            <p:nvSpPr>
              <p:cNvPr id="19" name="TextBox 19"/>
              <p:cNvSpPr txBox="1"/>
              <p:nvPr/>
            </p:nvSpPr>
            <p:spPr>
              <a:xfrm>
                <a:off x="0" y="19050"/>
                <a:ext cx="912191" cy="87306"/>
              </a:xfrm>
              <a:prstGeom prst="rect">
                <a:avLst/>
              </a:prstGeom>
            </p:spPr>
            <p:txBody>
              <a:bodyPr lIns="50800" tIns="50800" rIns="50800" bIns="50800" rtlCol="0" anchor="ctr"/>
              <a:lstStyle/>
              <a:p>
                <a:pPr marL="0" lvl="0" indent="0" algn="ctr">
                  <a:lnSpc>
                    <a:spcPts val="2749"/>
                  </a:lnSpc>
                </a:pPr>
                <a:r>
                  <a:rPr lang="en-US" sz="2499">
                    <a:solidFill>
                      <a:srgbClr val="000001"/>
                    </a:solidFill>
                    <a:latin typeface="Itim"/>
                  </a:rPr>
                  <a:t>Thành viên nhóm :</a:t>
                </a:r>
              </a:p>
            </p:txBody>
          </p:sp>
        </p:grpSp>
      </p:grpSp>
      <p:grpSp>
        <p:nvGrpSpPr>
          <p:cNvPr id="20" name="Group 20"/>
          <p:cNvGrpSpPr/>
          <p:nvPr/>
        </p:nvGrpSpPr>
        <p:grpSpPr>
          <a:xfrm>
            <a:off x="17328993" y="9368977"/>
            <a:ext cx="646614" cy="666204"/>
            <a:chOff x="0" y="0"/>
            <a:chExt cx="862152" cy="888272"/>
          </a:xfrm>
        </p:grpSpPr>
        <p:grpSp>
          <p:nvGrpSpPr>
            <p:cNvPr id="21" name="Group 21"/>
            <p:cNvGrpSpPr/>
            <p:nvPr/>
          </p:nvGrpSpPr>
          <p:grpSpPr>
            <a:xfrm>
              <a:off x="0" y="0"/>
              <a:ext cx="862152" cy="888272"/>
              <a:chOff x="0" y="0"/>
              <a:chExt cx="278538" cy="286976"/>
            </a:xfrm>
          </p:grpSpPr>
          <p:sp>
            <p:nvSpPr>
              <p:cNvPr id="22" name="Freeform 22"/>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23" name="TextBox 23"/>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4" name="TextBox 24"/>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1</a:t>
              </a:r>
            </a:p>
          </p:txBody>
        </p:sp>
      </p:grpSp>
      <p:grpSp>
        <p:nvGrpSpPr>
          <p:cNvPr id="25" name="Group 25"/>
          <p:cNvGrpSpPr/>
          <p:nvPr/>
        </p:nvGrpSpPr>
        <p:grpSpPr>
          <a:xfrm>
            <a:off x="1937933" y="3267713"/>
            <a:ext cx="14412134" cy="2965278"/>
            <a:chOff x="0" y="0"/>
            <a:chExt cx="19216179" cy="3953704"/>
          </a:xfrm>
        </p:grpSpPr>
        <p:grpSp>
          <p:nvGrpSpPr>
            <p:cNvPr id="26" name="Group 26"/>
            <p:cNvGrpSpPr/>
            <p:nvPr/>
          </p:nvGrpSpPr>
          <p:grpSpPr>
            <a:xfrm>
              <a:off x="0" y="1116964"/>
              <a:ext cx="19216179" cy="2836740"/>
              <a:chOff x="0" y="0"/>
              <a:chExt cx="3434259" cy="506974"/>
            </a:xfrm>
          </p:grpSpPr>
          <p:sp>
            <p:nvSpPr>
              <p:cNvPr id="27" name="Freeform 27"/>
              <p:cNvSpPr/>
              <p:nvPr/>
            </p:nvSpPr>
            <p:spPr>
              <a:xfrm>
                <a:off x="0" y="0"/>
                <a:ext cx="3434259" cy="506974"/>
              </a:xfrm>
              <a:custGeom>
                <a:avLst/>
                <a:gdLst/>
                <a:ahLst/>
                <a:cxnLst/>
                <a:rect l="l" t="t" r="r" b="b"/>
                <a:pathLst>
                  <a:path w="3434259" h="506974">
                    <a:moveTo>
                      <a:pt x="13430" y="0"/>
                    </a:moveTo>
                    <a:lnTo>
                      <a:pt x="3420830" y="0"/>
                    </a:lnTo>
                    <a:cubicBezTo>
                      <a:pt x="3424391" y="0"/>
                      <a:pt x="3427807" y="1415"/>
                      <a:pt x="3430326" y="3933"/>
                    </a:cubicBezTo>
                    <a:cubicBezTo>
                      <a:pt x="3432844" y="6452"/>
                      <a:pt x="3434259" y="9868"/>
                      <a:pt x="3434259" y="13430"/>
                    </a:cubicBezTo>
                    <a:lnTo>
                      <a:pt x="3434259" y="493544"/>
                    </a:lnTo>
                    <a:cubicBezTo>
                      <a:pt x="3434259" y="500961"/>
                      <a:pt x="3428247" y="506974"/>
                      <a:pt x="3420830" y="506974"/>
                    </a:cubicBezTo>
                    <a:lnTo>
                      <a:pt x="13430" y="506974"/>
                    </a:lnTo>
                    <a:cubicBezTo>
                      <a:pt x="6013" y="506974"/>
                      <a:pt x="0" y="500961"/>
                      <a:pt x="0" y="493544"/>
                    </a:cubicBezTo>
                    <a:lnTo>
                      <a:pt x="0" y="13430"/>
                    </a:lnTo>
                    <a:cubicBezTo>
                      <a:pt x="0" y="6013"/>
                      <a:pt x="6013" y="0"/>
                      <a:pt x="13430" y="0"/>
                    </a:cubicBezTo>
                    <a:close/>
                  </a:path>
                </a:pathLst>
              </a:custGeom>
              <a:solidFill>
                <a:srgbClr val="FFFFFF"/>
              </a:solidFill>
              <a:ln cap="rnd">
                <a:noFill/>
                <a:prstDash val="solid"/>
                <a:round/>
              </a:ln>
            </p:spPr>
            <p:txBody>
              <a:bodyPr/>
              <a:lstStyle/>
              <a:p>
                <a:endParaRPr lang="en-US"/>
              </a:p>
            </p:txBody>
          </p:sp>
          <p:sp>
            <p:nvSpPr>
              <p:cNvPr id="28" name="TextBox 28"/>
              <p:cNvSpPr txBox="1"/>
              <p:nvPr/>
            </p:nvSpPr>
            <p:spPr>
              <a:xfrm>
                <a:off x="0" y="38100"/>
                <a:ext cx="3434259" cy="468874"/>
              </a:xfrm>
              <a:prstGeom prst="rect">
                <a:avLst/>
              </a:prstGeom>
            </p:spPr>
            <p:txBody>
              <a:bodyPr lIns="354170" tIns="354170" rIns="354170" bIns="354170" rtlCol="0" anchor="ctr"/>
              <a:lstStyle/>
              <a:p>
                <a:pPr marL="0" lvl="0" indent="0" algn="ctr">
                  <a:lnSpc>
                    <a:spcPts val="2694"/>
                  </a:lnSpc>
                  <a:spcBef>
                    <a:spcPct val="0"/>
                  </a:spcBef>
                </a:pPr>
                <a:endParaRPr/>
              </a:p>
            </p:txBody>
          </p:sp>
        </p:grpSp>
        <p:sp>
          <p:nvSpPr>
            <p:cNvPr id="29" name="TextBox 29"/>
            <p:cNvSpPr txBox="1"/>
            <p:nvPr/>
          </p:nvSpPr>
          <p:spPr>
            <a:xfrm>
              <a:off x="0" y="1535822"/>
              <a:ext cx="19216179" cy="1975169"/>
            </a:xfrm>
            <a:prstGeom prst="rect">
              <a:avLst/>
            </a:prstGeom>
          </p:spPr>
          <p:txBody>
            <a:bodyPr lIns="0" tIns="0" rIns="0" bIns="0" rtlCol="0" anchor="t">
              <a:spAutoFit/>
            </a:bodyPr>
            <a:lstStyle/>
            <a:p>
              <a:pPr marL="0" lvl="1" indent="0" algn="ctr">
                <a:lnSpc>
                  <a:spcPts val="11712"/>
                </a:lnSpc>
                <a:spcBef>
                  <a:spcPct val="0"/>
                </a:spcBef>
              </a:pPr>
              <a:r>
                <a:rPr lang="en-US" sz="9760">
                  <a:solidFill>
                    <a:srgbClr val="000000"/>
                  </a:solidFill>
                  <a:latin typeface="Itim"/>
                </a:rPr>
                <a:t>Mạch còi cảnh sát</a:t>
              </a:r>
            </a:p>
          </p:txBody>
        </p:sp>
        <p:grpSp>
          <p:nvGrpSpPr>
            <p:cNvPr id="30" name="Group 30"/>
            <p:cNvGrpSpPr/>
            <p:nvPr/>
          </p:nvGrpSpPr>
          <p:grpSpPr>
            <a:xfrm>
              <a:off x="3811392" y="0"/>
              <a:ext cx="11593395" cy="1630797"/>
              <a:chOff x="0" y="0"/>
              <a:chExt cx="2397566" cy="337256"/>
            </a:xfrm>
          </p:grpSpPr>
          <p:sp>
            <p:nvSpPr>
              <p:cNvPr id="31" name="Freeform 31"/>
              <p:cNvSpPr/>
              <p:nvPr/>
            </p:nvSpPr>
            <p:spPr>
              <a:xfrm>
                <a:off x="0" y="0"/>
                <a:ext cx="2397566" cy="337256"/>
              </a:xfrm>
              <a:custGeom>
                <a:avLst/>
                <a:gdLst/>
                <a:ahLst/>
                <a:cxnLst/>
                <a:rect l="l" t="t" r="r" b="b"/>
                <a:pathLst>
                  <a:path w="2397566" h="337256">
                    <a:moveTo>
                      <a:pt x="22260" y="0"/>
                    </a:moveTo>
                    <a:lnTo>
                      <a:pt x="2375307" y="0"/>
                    </a:lnTo>
                    <a:cubicBezTo>
                      <a:pt x="2387600" y="0"/>
                      <a:pt x="2397566" y="9966"/>
                      <a:pt x="2397566" y="22260"/>
                    </a:cubicBezTo>
                    <a:lnTo>
                      <a:pt x="2397566" y="314997"/>
                    </a:lnTo>
                    <a:cubicBezTo>
                      <a:pt x="2397566" y="327290"/>
                      <a:pt x="2387600" y="337256"/>
                      <a:pt x="2375307" y="337256"/>
                    </a:cubicBezTo>
                    <a:lnTo>
                      <a:pt x="22260" y="337256"/>
                    </a:lnTo>
                    <a:cubicBezTo>
                      <a:pt x="16356" y="337256"/>
                      <a:pt x="10694" y="334911"/>
                      <a:pt x="6520" y="330736"/>
                    </a:cubicBezTo>
                    <a:cubicBezTo>
                      <a:pt x="2345" y="326562"/>
                      <a:pt x="0" y="320900"/>
                      <a:pt x="0" y="314997"/>
                    </a:cubicBezTo>
                    <a:lnTo>
                      <a:pt x="0" y="22260"/>
                    </a:lnTo>
                    <a:cubicBezTo>
                      <a:pt x="0" y="9966"/>
                      <a:pt x="9966" y="0"/>
                      <a:pt x="22260" y="0"/>
                    </a:cubicBezTo>
                    <a:close/>
                  </a:path>
                </a:pathLst>
              </a:custGeom>
              <a:solidFill>
                <a:srgbClr val="F2C748"/>
              </a:solidFill>
              <a:ln cap="rnd">
                <a:noFill/>
                <a:prstDash val="solid"/>
                <a:round/>
              </a:ln>
            </p:spPr>
            <p:txBody>
              <a:bodyPr/>
              <a:lstStyle/>
              <a:p>
                <a:endParaRPr lang="en-US"/>
              </a:p>
            </p:txBody>
          </p:sp>
          <p:sp>
            <p:nvSpPr>
              <p:cNvPr id="32" name="TextBox 32"/>
              <p:cNvSpPr txBox="1"/>
              <p:nvPr/>
            </p:nvSpPr>
            <p:spPr>
              <a:xfrm>
                <a:off x="0" y="38100"/>
                <a:ext cx="2397566" cy="299156"/>
              </a:xfrm>
              <a:prstGeom prst="rect">
                <a:avLst/>
              </a:prstGeom>
            </p:spPr>
            <p:txBody>
              <a:bodyPr lIns="306068" tIns="306068" rIns="306068" bIns="306068" rtlCol="0" anchor="ctr"/>
              <a:lstStyle/>
              <a:p>
                <a:pPr marL="0" lvl="0" indent="0" algn="ctr">
                  <a:lnSpc>
                    <a:spcPts val="2694"/>
                  </a:lnSpc>
                  <a:spcBef>
                    <a:spcPct val="0"/>
                  </a:spcBef>
                </a:pPr>
                <a:endParaRPr/>
              </a:p>
            </p:txBody>
          </p:sp>
        </p:grpSp>
        <p:sp>
          <p:nvSpPr>
            <p:cNvPr id="33" name="TextBox 33"/>
            <p:cNvSpPr txBox="1"/>
            <p:nvPr/>
          </p:nvSpPr>
          <p:spPr>
            <a:xfrm>
              <a:off x="3811392" y="370202"/>
              <a:ext cx="11593395" cy="878011"/>
            </a:xfrm>
            <a:prstGeom prst="rect">
              <a:avLst/>
            </a:prstGeom>
          </p:spPr>
          <p:txBody>
            <a:bodyPr lIns="0" tIns="0" rIns="0" bIns="0" rtlCol="0" anchor="t">
              <a:spAutoFit/>
            </a:bodyPr>
            <a:lstStyle/>
            <a:p>
              <a:pPr marL="0" lvl="1" indent="0" algn="ctr">
                <a:lnSpc>
                  <a:spcPts val="5185"/>
                </a:lnSpc>
                <a:spcBef>
                  <a:spcPct val="0"/>
                </a:spcBef>
              </a:pPr>
              <a:r>
                <a:rPr lang="en-US" sz="4320">
                  <a:solidFill>
                    <a:srgbClr val="000000"/>
                  </a:solidFill>
                  <a:latin typeface="Itim"/>
                </a:rPr>
                <a:t>CHỦ ĐỀ 5</a:t>
              </a:r>
            </a:p>
          </p:txBody>
        </p:sp>
      </p:grpSp>
      <p:sp>
        <p:nvSpPr>
          <p:cNvPr id="34" name="Freeform 34"/>
          <p:cNvSpPr/>
          <p:nvPr/>
        </p:nvSpPr>
        <p:spPr>
          <a:xfrm rot="2699999">
            <a:off x="1086482" y="5145130"/>
            <a:ext cx="1156273" cy="2899744"/>
          </a:xfrm>
          <a:custGeom>
            <a:avLst/>
            <a:gdLst/>
            <a:ahLst/>
            <a:cxnLst/>
            <a:rect l="l" t="t" r="r" b="b"/>
            <a:pathLst>
              <a:path w="1156273" h="2899744">
                <a:moveTo>
                  <a:pt x="0" y="0"/>
                </a:moveTo>
                <a:lnTo>
                  <a:pt x="1156273" y="0"/>
                </a:lnTo>
                <a:lnTo>
                  <a:pt x="1156273" y="2899743"/>
                </a:lnTo>
                <a:lnTo>
                  <a:pt x="0" y="289974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sp>
        <p:nvSpPr>
          <p:cNvPr id="2" name="TextBox 2"/>
          <p:cNvSpPr txBox="1"/>
          <p:nvPr/>
        </p:nvSpPr>
        <p:spPr>
          <a:xfrm>
            <a:off x="-760667" y="342900"/>
            <a:ext cx="19809335" cy="3603519"/>
          </a:xfrm>
          <a:prstGeom prst="rect">
            <a:avLst/>
          </a:prstGeom>
        </p:spPr>
        <p:txBody>
          <a:bodyPr lIns="0" tIns="0" rIns="0" bIns="0" rtlCol="0" anchor="t">
            <a:spAutoFit/>
          </a:bodyPr>
          <a:lstStyle/>
          <a:p>
            <a:pPr algn="ctr">
              <a:lnSpc>
                <a:spcPts val="13771"/>
              </a:lnSpc>
            </a:pPr>
            <a:r>
              <a:rPr lang="en-US" sz="14496" spc="434">
                <a:solidFill>
                  <a:srgbClr val="FFFFFF"/>
                </a:solidFill>
                <a:latin typeface="Itim"/>
              </a:rPr>
              <a:t>PHẦN III</a:t>
            </a:r>
          </a:p>
          <a:p>
            <a:pPr algn="ctr">
              <a:lnSpc>
                <a:spcPts val="13771"/>
              </a:lnSpc>
            </a:pPr>
            <a:r>
              <a:rPr lang="en-US" sz="14496" spc="434">
                <a:solidFill>
                  <a:srgbClr val="17214F"/>
                </a:solidFill>
                <a:latin typeface="Itim"/>
              </a:rPr>
              <a:t>SƠ ĐỒ KHỐI</a:t>
            </a:r>
          </a:p>
        </p:txBody>
      </p:sp>
      <p:grpSp>
        <p:nvGrpSpPr>
          <p:cNvPr id="3" name="Group 3"/>
          <p:cNvGrpSpPr/>
          <p:nvPr/>
        </p:nvGrpSpPr>
        <p:grpSpPr>
          <a:xfrm>
            <a:off x="3976028" y="5143500"/>
            <a:ext cx="10335944" cy="1525818"/>
            <a:chOff x="0" y="0"/>
            <a:chExt cx="13781259" cy="2034423"/>
          </a:xfrm>
        </p:grpSpPr>
        <p:grpSp>
          <p:nvGrpSpPr>
            <p:cNvPr id="4" name="Group 4"/>
            <p:cNvGrpSpPr/>
            <p:nvPr/>
          </p:nvGrpSpPr>
          <p:grpSpPr>
            <a:xfrm>
              <a:off x="0" y="0"/>
              <a:ext cx="13781259" cy="2034423"/>
              <a:chOff x="0" y="0"/>
              <a:chExt cx="3434259" cy="506974"/>
            </a:xfrm>
          </p:grpSpPr>
          <p:sp>
            <p:nvSpPr>
              <p:cNvPr id="5" name="Freeform 5"/>
              <p:cNvSpPr/>
              <p:nvPr/>
            </p:nvSpPr>
            <p:spPr>
              <a:xfrm>
                <a:off x="0" y="0"/>
                <a:ext cx="3434259" cy="506974"/>
              </a:xfrm>
              <a:custGeom>
                <a:avLst/>
                <a:gdLst/>
                <a:ahLst/>
                <a:cxnLst/>
                <a:rect l="l" t="t" r="r" b="b"/>
                <a:pathLst>
                  <a:path w="3434259" h="506974">
                    <a:moveTo>
                      <a:pt x="18726" y="0"/>
                    </a:moveTo>
                    <a:lnTo>
                      <a:pt x="3415533" y="0"/>
                    </a:lnTo>
                    <a:cubicBezTo>
                      <a:pt x="3420500" y="0"/>
                      <a:pt x="3425263" y="1973"/>
                      <a:pt x="3428774" y="5485"/>
                    </a:cubicBezTo>
                    <a:cubicBezTo>
                      <a:pt x="3432286" y="8996"/>
                      <a:pt x="3434259" y="13759"/>
                      <a:pt x="3434259" y="18726"/>
                    </a:cubicBezTo>
                    <a:lnTo>
                      <a:pt x="3434259" y="488248"/>
                    </a:lnTo>
                    <a:cubicBezTo>
                      <a:pt x="3434259" y="498590"/>
                      <a:pt x="3425875" y="506974"/>
                      <a:pt x="3415533" y="506974"/>
                    </a:cubicBezTo>
                    <a:lnTo>
                      <a:pt x="18726" y="506974"/>
                    </a:lnTo>
                    <a:cubicBezTo>
                      <a:pt x="8384" y="506974"/>
                      <a:pt x="0" y="498590"/>
                      <a:pt x="0" y="488248"/>
                    </a:cubicBezTo>
                    <a:lnTo>
                      <a:pt x="0" y="18726"/>
                    </a:lnTo>
                    <a:cubicBezTo>
                      <a:pt x="0" y="8384"/>
                      <a:pt x="8384" y="0"/>
                      <a:pt x="18726" y="0"/>
                    </a:cubicBezTo>
                    <a:close/>
                  </a:path>
                </a:pathLst>
              </a:custGeom>
              <a:solidFill>
                <a:srgbClr val="F2C748"/>
              </a:solidFill>
              <a:ln cap="rnd">
                <a:noFill/>
                <a:prstDash val="solid"/>
                <a:round/>
              </a:ln>
            </p:spPr>
            <p:txBody>
              <a:bodyPr/>
              <a:lstStyle/>
              <a:p>
                <a:endParaRPr lang="en-US"/>
              </a:p>
            </p:txBody>
          </p:sp>
          <p:sp>
            <p:nvSpPr>
              <p:cNvPr id="6" name="TextBox 6"/>
              <p:cNvSpPr txBox="1"/>
              <p:nvPr/>
            </p:nvSpPr>
            <p:spPr>
              <a:xfrm>
                <a:off x="0" y="38100"/>
                <a:ext cx="3434259"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7" name="TextBox 7"/>
            <p:cNvSpPr txBox="1"/>
            <p:nvPr/>
          </p:nvSpPr>
          <p:spPr>
            <a:xfrm>
              <a:off x="0" y="307223"/>
              <a:ext cx="13781259"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Sơ đồ khối toàn thể</a:t>
              </a:r>
            </a:p>
          </p:txBody>
        </p:sp>
      </p:grpSp>
      <p:grpSp>
        <p:nvGrpSpPr>
          <p:cNvPr id="8" name="Group 8"/>
          <p:cNvGrpSpPr/>
          <p:nvPr/>
        </p:nvGrpSpPr>
        <p:grpSpPr>
          <a:xfrm>
            <a:off x="3976028" y="7538996"/>
            <a:ext cx="10335944" cy="1525818"/>
            <a:chOff x="0" y="0"/>
            <a:chExt cx="13781259" cy="2034423"/>
          </a:xfrm>
        </p:grpSpPr>
        <p:grpSp>
          <p:nvGrpSpPr>
            <p:cNvPr id="9" name="Group 9"/>
            <p:cNvGrpSpPr/>
            <p:nvPr/>
          </p:nvGrpSpPr>
          <p:grpSpPr>
            <a:xfrm>
              <a:off x="0" y="0"/>
              <a:ext cx="13781259" cy="2034423"/>
              <a:chOff x="0" y="0"/>
              <a:chExt cx="3434259" cy="506974"/>
            </a:xfrm>
          </p:grpSpPr>
          <p:sp>
            <p:nvSpPr>
              <p:cNvPr id="10" name="Freeform 10"/>
              <p:cNvSpPr/>
              <p:nvPr/>
            </p:nvSpPr>
            <p:spPr>
              <a:xfrm>
                <a:off x="0" y="0"/>
                <a:ext cx="3434259" cy="506974"/>
              </a:xfrm>
              <a:custGeom>
                <a:avLst/>
                <a:gdLst/>
                <a:ahLst/>
                <a:cxnLst/>
                <a:rect l="l" t="t" r="r" b="b"/>
                <a:pathLst>
                  <a:path w="3434259" h="506974">
                    <a:moveTo>
                      <a:pt x="18726" y="0"/>
                    </a:moveTo>
                    <a:lnTo>
                      <a:pt x="3415533" y="0"/>
                    </a:lnTo>
                    <a:cubicBezTo>
                      <a:pt x="3420500" y="0"/>
                      <a:pt x="3425263" y="1973"/>
                      <a:pt x="3428774" y="5485"/>
                    </a:cubicBezTo>
                    <a:cubicBezTo>
                      <a:pt x="3432286" y="8996"/>
                      <a:pt x="3434259" y="13759"/>
                      <a:pt x="3434259" y="18726"/>
                    </a:cubicBezTo>
                    <a:lnTo>
                      <a:pt x="3434259" y="488248"/>
                    </a:lnTo>
                    <a:cubicBezTo>
                      <a:pt x="3434259" y="498590"/>
                      <a:pt x="3425875" y="506974"/>
                      <a:pt x="3415533" y="506974"/>
                    </a:cubicBezTo>
                    <a:lnTo>
                      <a:pt x="18726" y="506974"/>
                    </a:lnTo>
                    <a:cubicBezTo>
                      <a:pt x="8384" y="506974"/>
                      <a:pt x="0" y="498590"/>
                      <a:pt x="0" y="488248"/>
                    </a:cubicBezTo>
                    <a:lnTo>
                      <a:pt x="0" y="18726"/>
                    </a:lnTo>
                    <a:cubicBezTo>
                      <a:pt x="0" y="8384"/>
                      <a:pt x="8384" y="0"/>
                      <a:pt x="18726" y="0"/>
                    </a:cubicBezTo>
                    <a:close/>
                  </a:path>
                </a:pathLst>
              </a:custGeom>
              <a:solidFill>
                <a:srgbClr val="F2C748"/>
              </a:solidFill>
              <a:ln cap="rnd">
                <a:noFill/>
                <a:prstDash val="solid"/>
                <a:round/>
              </a:ln>
            </p:spPr>
            <p:txBody>
              <a:bodyPr/>
              <a:lstStyle/>
              <a:p>
                <a:endParaRPr lang="en-US"/>
              </a:p>
            </p:txBody>
          </p:sp>
          <p:sp>
            <p:nvSpPr>
              <p:cNvPr id="11" name="TextBox 11"/>
              <p:cNvSpPr txBox="1"/>
              <p:nvPr/>
            </p:nvSpPr>
            <p:spPr>
              <a:xfrm>
                <a:off x="0" y="38100"/>
                <a:ext cx="3434259"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2" name="TextBox 12"/>
            <p:cNvSpPr txBox="1"/>
            <p:nvPr/>
          </p:nvSpPr>
          <p:spPr>
            <a:xfrm>
              <a:off x="0" y="307223"/>
              <a:ext cx="13781259"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Chi tiết từng khối</a:t>
              </a:r>
            </a:p>
          </p:txBody>
        </p:sp>
      </p:grpSp>
      <p:grpSp>
        <p:nvGrpSpPr>
          <p:cNvPr id="13" name="Group 13"/>
          <p:cNvGrpSpPr/>
          <p:nvPr/>
        </p:nvGrpSpPr>
        <p:grpSpPr>
          <a:xfrm>
            <a:off x="17328993" y="9368977"/>
            <a:ext cx="646614" cy="666204"/>
            <a:chOff x="0" y="0"/>
            <a:chExt cx="862152" cy="888272"/>
          </a:xfrm>
        </p:grpSpPr>
        <p:grpSp>
          <p:nvGrpSpPr>
            <p:cNvPr id="14" name="Group 14"/>
            <p:cNvGrpSpPr/>
            <p:nvPr/>
          </p:nvGrpSpPr>
          <p:grpSpPr>
            <a:xfrm>
              <a:off x="0" y="0"/>
              <a:ext cx="862152" cy="888272"/>
              <a:chOff x="0" y="0"/>
              <a:chExt cx="278538" cy="286976"/>
            </a:xfrm>
          </p:grpSpPr>
          <p:sp>
            <p:nvSpPr>
              <p:cNvPr id="15" name="Freeform 15"/>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6" name="TextBox 16"/>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7" name="TextBox 17"/>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10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3976028" y="1713196"/>
            <a:ext cx="10335944" cy="1525818"/>
            <a:chOff x="0" y="0"/>
            <a:chExt cx="13781259" cy="2034423"/>
          </a:xfrm>
        </p:grpSpPr>
        <p:grpSp>
          <p:nvGrpSpPr>
            <p:cNvPr id="3" name="Group 3"/>
            <p:cNvGrpSpPr/>
            <p:nvPr/>
          </p:nvGrpSpPr>
          <p:grpSpPr>
            <a:xfrm>
              <a:off x="0" y="0"/>
              <a:ext cx="13781259" cy="2034423"/>
              <a:chOff x="0" y="0"/>
              <a:chExt cx="3434259" cy="506974"/>
            </a:xfrm>
          </p:grpSpPr>
          <p:sp>
            <p:nvSpPr>
              <p:cNvPr id="4" name="Freeform 4"/>
              <p:cNvSpPr/>
              <p:nvPr/>
            </p:nvSpPr>
            <p:spPr>
              <a:xfrm>
                <a:off x="0" y="0"/>
                <a:ext cx="3434259" cy="506974"/>
              </a:xfrm>
              <a:custGeom>
                <a:avLst/>
                <a:gdLst/>
                <a:ahLst/>
                <a:cxnLst/>
                <a:rect l="l" t="t" r="r" b="b"/>
                <a:pathLst>
                  <a:path w="3434259" h="506974">
                    <a:moveTo>
                      <a:pt x="18726" y="0"/>
                    </a:moveTo>
                    <a:lnTo>
                      <a:pt x="3415533" y="0"/>
                    </a:lnTo>
                    <a:cubicBezTo>
                      <a:pt x="3420500" y="0"/>
                      <a:pt x="3425263" y="1973"/>
                      <a:pt x="3428774" y="5485"/>
                    </a:cubicBezTo>
                    <a:cubicBezTo>
                      <a:pt x="3432286" y="8996"/>
                      <a:pt x="3434259" y="13759"/>
                      <a:pt x="3434259" y="18726"/>
                    </a:cubicBezTo>
                    <a:lnTo>
                      <a:pt x="3434259" y="488248"/>
                    </a:lnTo>
                    <a:cubicBezTo>
                      <a:pt x="3434259" y="498590"/>
                      <a:pt x="3425875" y="506974"/>
                      <a:pt x="3415533" y="506974"/>
                    </a:cubicBezTo>
                    <a:lnTo>
                      <a:pt x="18726" y="506974"/>
                    </a:lnTo>
                    <a:cubicBezTo>
                      <a:pt x="8384" y="506974"/>
                      <a:pt x="0" y="498590"/>
                      <a:pt x="0" y="488248"/>
                    </a:cubicBezTo>
                    <a:lnTo>
                      <a:pt x="0" y="18726"/>
                    </a:lnTo>
                    <a:cubicBezTo>
                      <a:pt x="0" y="8384"/>
                      <a:pt x="8384" y="0"/>
                      <a:pt x="18726" y="0"/>
                    </a:cubicBezTo>
                    <a:close/>
                  </a:path>
                </a:pathLst>
              </a:custGeom>
              <a:solidFill>
                <a:srgbClr val="F2C748"/>
              </a:solidFill>
              <a:ln cap="rnd">
                <a:noFill/>
                <a:prstDash val="solid"/>
                <a:round/>
              </a:ln>
            </p:spPr>
            <p:txBody>
              <a:bodyPr/>
              <a:lstStyle/>
              <a:p>
                <a:endParaRPr lang="en-US"/>
              </a:p>
            </p:txBody>
          </p:sp>
          <p:sp>
            <p:nvSpPr>
              <p:cNvPr id="5" name="TextBox 5"/>
              <p:cNvSpPr txBox="1"/>
              <p:nvPr/>
            </p:nvSpPr>
            <p:spPr>
              <a:xfrm>
                <a:off x="0" y="38100"/>
                <a:ext cx="3434259"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6" name="TextBox 6"/>
            <p:cNvSpPr txBox="1"/>
            <p:nvPr/>
          </p:nvSpPr>
          <p:spPr>
            <a:xfrm>
              <a:off x="0" y="307223"/>
              <a:ext cx="13781259"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Sơ đồ khối toàn thể</a:t>
              </a:r>
            </a:p>
          </p:txBody>
        </p:sp>
      </p:grpSp>
      <p:grpSp>
        <p:nvGrpSpPr>
          <p:cNvPr id="7" name="Group 7"/>
          <p:cNvGrpSpPr/>
          <p:nvPr/>
        </p:nvGrpSpPr>
        <p:grpSpPr>
          <a:xfrm>
            <a:off x="1025867" y="4854464"/>
            <a:ext cx="4628093" cy="1525818"/>
            <a:chOff x="0" y="0"/>
            <a:chExt cx="6170790" cy="2034423"/>
          </a:xfrm>
        </p:grpSpPr>
        <p:grpSp>
          <p:nvGrpSpPr>
            <p:cNvPr id="8" name="Group 8"/>
            <p:cNvGrpSpPr/>
            <p:nvPr/>
          </p:nvGrpSpPr>
          <p:grpSpPr>
            <a:xfrm>
              <a:off x="0" y="0"/>
              <a:ext cx="6170790" cy="2034423"/>
              <a:chOff x="0" y="0"/>
              <a:chExt cx="1537747" cy="506974"/>
            </a:xfrm>
          </p:grpSpPr>
          <p:sp>
            <p:nvSpPr>
              <p:cNvPr id="9" name="Freeform 9"/>
              <p:cNvSpPr/>
              <p:nvPr/>
            </p:nvSpPr>
            <p:spPr>
              <a:xfrm>
                <a:off x="0" y="0"/>
                <a:ext cx="1537747" cy="506974"/>
              </a:xfrm>
              <a:custGeom>
                <a:avLst/>
                <a:gdLst/>
                <a:ahLst/>
                <a:cxnLst/>
                <a:rect l="l" t="t" r="r" b="b"/>
                <a:pathLst>
                  <a:path w="1537747" h="506974">
                    <a:moveTo>
                      <a:pt x="41820" y="0"/>
                    </a:moveTo>
                    <a:lnTo>
                      <a:pt x="1495927" y="0"/>
                    </a:lnTo>
                    <a:cubicBezTo>
                      <a:pt x="1507018" y="0"/>
                      <a:pt x="1517655" y="4406"/>
                      <a:pt x="1525498" y="12249"/>
                    </a:cubicBezTo>
                    <a:cubicBezTo>
                      <a:pt x="1533341" y="20092"/>
                      <a:pt x="1537747" y="30729"/>
                      <a:pt x="1537747" y="41820"/>
                    </a:cubicBezTo>
                    <a:lnTo>
                      <a:pt x="1537747" y="465153"/>
                    </a:lnTo>
                    <a:cubicBezTo>
                      <a:pt x="1537747" y="476245"/>
                      <a:pt x="1533341" y="486882"/>
                      <a:pt x="1525498" y="494725"/>
                    </a:cubicBezTo>
                    <a:cubicBezTo>
                      <a:pt x="1517655" y="502568"/>
                      <a:pt x="1507018" y="506974"/>
                      <a:pt x="1495927" y="506974"/>
                    </a:cubicBezTo>
                    <a:lnTo>
                      <a:pt x="41820" y="506974"/>
                    </a:lnTo>
                    <a:cubicBezTo>
                      <a:pt x="30729" y="506974"/>
                      <a:pt x="20092" y="502568"/>
                      <a:pt x="12249" y="494725"/>
                    </a:cubicBezTo>
                    <a:cubicBezTo>
                      <a:pt x="4406" y="486882"/>
                      <a:pt x="0" y="476245"/>
                      <a:pt x="0" y="465153"/>
                    </a:cubicBezTo>
                    <a:lnTo>
                      <a:pt x="0" y="41820"/>
                    </a:lnTo>
                    <a:cubicBezTo>
                      <a:pt x="0" y="30729"/>
                      <a:pt x="4406" y="20092"/>
                      <a:pt x="12249" y="12249"/>
                    </a:cubicBezTo>
                    <a:cubicBezTo>
                      <a:pt x="20092" y="4406"/>
                      <a:pt x="30729" y="0"/>
                      <a:pt x="41820" y="0"/>
                    </a:cubicBezTo>
                    <a:close/>
                  </a:path>
                </a:pathLst>
              </a:custGeom>
              <a:solidFill>
                <a:srgbClr val="FFFFFF"/>
              </a:solidFill>
              <a:ln cap="rnd">
                <a:noFill/>
                <a:prstDash val="solid"/>
                <a:round/>
              </a:ln>
            </p:spPr>
            <p:txBody>
              <a:bodyPr/>
              <a:lstStyle/>
              <a:p>
                <a:endParaRPr lang="en-US"/>
              </a:p>
            </p:txBody>
          </p:sp>
          <p:sp>
            <p:nvSpPr>
              <p:cNvPr id="10" name="TextBox 10"/>
              <p:cNvSpPr txBox="1"/>
              <p:nvPr/>
            </p:nvSpPr>
            <p:spPr>
              <a:xfrm>
                <a:off x="0" y="38100"/>
                <a:ext cx="1537747"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1" name="TextBox 11"/>
            <p:cNvSpPr txBox="1"/>
            <p:nvPr/>
          </p:nvSpPr>
          <p:spPr>
            <a:xfrm>
              <a:off x="0" y="307223"/>
              <a:ext cx="6170790"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Khối nguồn</a:t>
              </a:r>
            </a:p>
          </p:txBody>
        </p:sp>
      </p:grpSp>
      <p:grpSp>
        <p:nvGrpSpPr>
          <p:cNvPr id="12" name="Group 12"/>
          <p:cNvGrpSpPr/>
          <p:nvPr/>
        </p:nvGrpSpPr>
        <p:grpSpPr>
          <a:xfrm>
            <a:off x="6749334" y="6380281"/>
            <a:ext cx="4789331" cy="2583093"/>
            <a:chOff x="0" y="0"/>
            <a:chExt cx="6385775" cy="3444123"/>
          </a:xfrm>
        </p:grpSpPr>
        <p:grpSp>
          <p:nvGrpSpPr>
            <p:cNvPr id="13" name="Group 13"/>
            <p:cNvGrpSpPr/>
            <p:nvPr/>
          </p:nvGrpSpPr>
          <p:grpSpPr>
            <a:xfrm>
              <a:off x="0" y="0"/>
              <a:ext cx="6385775" cy="3444123"/>
              <a:chOff x="0" y="0"/>
              <a:chExt cx="1591321" cy="858268"/>
            </a:xfrm>
          </p:grpSpPr>
          <p:sp>
            <p:nvSpPr>
              <p:cNvPr id="14" name="Freeform 14"/>
              <p:cNvSpPr/>
              <p:nvPr/>
            </p:nvSpPr>
            <p:spPr>
              <a:xfrm>
                <a:off x="0" y="0"/>
                <a:ext cx="1591321" cy="858268"/>
              </a:xfrm>
              <a:custGeom>
                <a:avLst/>
                <a:gdLst/>
                <a:ahLst/>
                <a:cxnLst/>
                <a:rect l="l" t="t" r="r" b="b"/>
                <a:pathLst>
                  <a:path w="1591321" h="858268">
                    <a:moveTo>
                      <a:pt x="40412" y="0"/>
                    </a:moveTo>
                    <a:lnTo>
                      <a:pt x="1550909" y="0"/>
                    </a:lnTo>
                    <a:cubicBezTo>
                      <a:pt x="1573228" y="0"/>
                      <a:pt x="1591321" y="18093"/>
                      <a:pt x="1591321" y="40412"/>
                    </a:cubicBezTo>
                    <a:lnTo>
                      <a:pt x="1591321" y="817856"/>
                    </a:lnTo>
                    <a:cubicBezTo>
                      <a:pt x="1591321" y="828574"/>
                      <a:pt x="1587063" y="838853"/>
                      <a:pt x="1579484" y="846431"/>
                    </a:cubicBezTo>
                    <a:cubicBezTo>
                      <a:pt x="1571906" y="854010"/>
                      <a:pt x="1561627" y="858268"/>
                      <a:pt x="1550909" y="858268"/>
                    </a:cubicBezTo>
                    <a:lnTo>
                      <a:pt x="40412" y="858268"/>
                    </a:lnTo>
                    <a:cubicBezTo>
                      <a:pt x="18093" y="858268"/>
                      <a:pt x="0" y="840175"/>
                      <a:pt x="0" y="817856"/>
                    </a:cubicBezTo>
                    <a:lnTo>
                      <a:pt x="0" y="40412"/>
                    </a:lnTo>
                    <a:cubicBezTo>
                      <a:pt x="0" y="18093"/>
                      <a:pt x="18093" y="0"/>
                      <a:pt x="40412" y="0"/>
                    </a:cubicBezTo>
                    <a:close/>
                  </a:path>
                </a:pathLst>
              </a:custGeom>
              <a:solidFill>
                <a:srgbClr val="FFFFFF"/>
              </a:solidFill>
              <a:ln cap="rnd">
                <a:noFill/>
                <a:prstDash val="solid"/>
                <a:round/>
              </a:ln>
            </p:spPr>
            <p:txBody>
              <a:bodyPr/>
              <a:lstStyle/>
              <a:p>
                <a:endParaRPr lang="en-US"/>
              </a:p>
            </p:txBody>
          </p:sp>
          <p:sp>
            <p:nvSpPr>
              <p:cNvPr id="15" name="TextBox 15"/>
              <p:cNvSpPr txBox="1"/>
              <p:nvPr/>
            </p:nvSpPr>
            <p:spPr>
              <a:xfrm>
                <a:off x="0" y="38100"/>
                <a:ext cx="1591321" cy="820168"/>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6" name="TextBox 16"/>
            <p:cNvSpPr txBox="1"/>
            <p:nvPr/>
          </p:nvSpPr>
          <p:spPr>
            <a:xfrm>
              <a:off x="0" y="307223"/>
              <a:ext cx="6385775" cy="28194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Khối xử lý tín hiệu</a:t>
              </a:r>
            </a:p>
          </p:txBody>
        </p:sp>
      </p:grpSp>
      <p:grpSp>
        <p:nvGrpSpPr>
          <p:cNvPr id="17" name="Group 17"/>
          <p:cNvGrpSpPr/>
          <p:nvPr/>
        </p:nvGrpSpPr>
        <p:grpSpPr>
          <a:xfrm>
            <a:off x="12631207" y="4854464"/>
            <a:ext cx="4628093" cy="1525818"/>
            <a:chOff x="0" y="0"/>
            <a:chExt cx="6170790" cy="2034423"/>
          </a:xfrm>
        </p:grpSpPr>
        <p:grpSp>
          <p:nvGrpSpPr>
            <p:cNvPr id="18" name="Group 18"/>
            <p:cNvGrpSpPr/>
            <p:nvPr/>
          </p:nvGrpSpPr>
          <p:grpSpPr>
            <a:xfrm>
              <a:off x="0" y="0"/>
              <a:ext cx="6170790" cy="2034423"/>
              <a:chOff x="0" y="0"/>
              <a:chExt cx="1537747" cy="506974"/>
            </a:xfrm>
          </p:grpSpPr>
          <p:sp>
            <p:nvSpPr>
              <p:cNvPr id="19" name="Freeform 19"/>
              <p:cNvSpPr/>
              <p:nvPr/>
            </p:nvSpPr>
            <p:spPr>
              <a:xfrm>
                <a:off x="0" y="0"/>
                <a:ext cx="1537747" cy="506974"/>
              </a:xfrm>
              <a:custGeom>
                <a:avLst/>
                <a:gdLst/>
                <a:ahLst/>
                <a:cxnLst/>
                <a:rect l="l" t="t" r="r" b="b"/>
                <a:pathLst>
                  <a:path w="1537747" h="506974">
                    <a:moveTo>
                      <a:pt x="41820" y="0"/>
                    </a:moveTo>
                    <a:lnTo>
                      <a:pt x="1495927" y="0"/>
                    </a:lnTo>
                    <a:cubicBezTo>
                      <a:pt x="1507018" y="0"/>
                      <a:pt x="1517655" y="4406"/>
                      <a:pt x="1525498" y="12249"/>
                    </a:cubicBezTo>
                    <a:cubicBezTo>
                      <a:pt x="1533341" y="20092"/>
                      <a:pt x="1537747" y="30729"/>
                      <a:pt x="1537747" y="41820"/>
                    </a:cubicBezTo>
                    <a:lnTo>
                      <a:pt x="1537747" y="465153"/>
                    </a:lnTo>
                    <a:cubicBezTo>
                      <a:pt x="1537747" y="476245"/>
                      <a:pt x="1533341" y="486882"/>
                      <a:pt x="1525498" y="494725"/>
                    </a:cubicBezTo>
                    <a:cubicBezTo>
                      <a:pt x="1517655" y="502568"/>
                      <a:pt x="1507018" y="506974"/>
                      <a:pt x="1495927" y="506974"/>
                    </a:cubicBezTo>
                    <a:lnTo>
                      <a:pt x="41820" y="506974"/>
                    </a:lnTo>
                    <a:cubicBezTo>
                      <a:pt x="30729" y="506974"/>
                      <a:pt x="20092" y="502568"/>
                      <a:pt x="12249" y="494725"/>
                    </a:cubicBezTo>
                    <a:cubicBezTo>
                      <a:pt x="4406" y="486882"/>
                      <a:pt x="0" y="476245"/>
                      <a:pt x="0" y="465153"/>
                    </a:cubicBezTo>
                    <a:lnTo>
                      <a:pt x="0" y="41820"/>
                    </a:lnTo>
                    <a:cubicBezTo>
                      <a:pt x="0" y="30729"/>
                      <a:pt x="4406" y="20092"/>
                      <a:pt x="12249" y="12249"/>
                    </a:cubicBezTo>
                    <a:cubicBezTo>
                      <a:pt x="20092" y="4406"/>
                      <a:pt x="30729" y="0"/>
                      <a:pt x="41820" y="0"/>
                    </a:cubicBezTo>
                    <a:close/>
                  </a:path>
                </a:pathLst>
              </a:custGeom>
              <a:solidFill>
                <a:srgbClr val="FFFFFF"/>
              </a:solidFill>
              <a:ln cap="rnd">
                <a:noFill/>
                <a:prstDash val="solid"/>
                <a:round/>
              </a:ln>
            </p:spPr>
            <p:txBody>
              <a:bodyPr/>
              <a:lstStyle/>
              <a:p>
                <a:endParaRPr lang="en-US"/>
              </a:p>
            </p:txBody>
          </p:sp>
          <p:sp>
            <p:nvSpPr>
              <p:cNvPr id="20" name="TextBox 20"/>
              <p:cNvSpPr txBox="1"/>
              <p:nvPr/>
            </p:nvSpPr>
            <p:spPr>
              <a:xfrm>
                <a:off x="0" y="38100"/>
                <a:ext cx="1537747"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1" name="TextBox 21"/>
            <p:cNvSpPr txBox="1"/>
            <p:nvPr/>
          </p:nvSpPr>
          <p:spPr>
            <a:xfrm>
              <a:off x="0" y="307223"/>
              <a:ext cx="6170790"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Loa</a:t>
              </a:r>
            </a:p>
          </p:txBody>
        </p:sp>
      </p:grpSp>
      <p:sp>
        <p:nvSpPr>
          <p:cNvPr id="22" name="Freeform 22"/>
          <p:cNvSpPr/>
          <p:nvPr/>
        </p:nvSpPr>
        <p:spPr>
          <a:xfrm rot="-1923424" flipH="1">
            <a:off x="4419685" y="6321089"/>
            <a:ext cx="1745829" cy="2701476"/>
          </a:xfrm>
          <a:custGeom>
            <a:avLst/>
            <a:gdLst/>
            <a:ahLst/>
            <a:cxnLst/>
            <a:rect l="l" t="t" r="r" b="b"/>
            <a:pathLst>
              <a:path w="1745829" h="2701476">
                <a:moveTo>
                  <a:pt x="1745829" y="0"/>
                </a:moveTo>
                <a:lnTo>
                  <a:pt x="0" y="0"/>
                </a:lnTo>
                <a:lnTo>
                  <a:pt x="0" y="2701476"/>
                </a:lnTo>
                <a:lnTo>
                  <a:pt x="1745829" y="2701476"/>
                </a:lnTo>
                <a:lnTo>
                  <a:pt x="174582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rot="-6183319" flipH="1">
            <a:off x="12178760" y="6185016"/>
            <a:ext cx="1745829" cy="2701476"/>
          </a:xfrm>
          <a:custGeom>
            <a:avLst/>
            <a:gdLst/>
            <a:ahLst/>
            <a:cxnLst/>
            <a:rect l="l" t="t" r="r" b="b"/>
            <a:pathLst>
              <a:path w="1745829" h="2701476">
                <a:moveTo>
                  <a:pt x="1745829" y="0"/>
                </a:moveTo>
                <a:lnTo>
                  <a:pt x="0" y="0"/>
                </a:lnTo>
                <a:lnTo>
                  <a:pt x="0" y="2701475"/>
                </a:lnTo>
                <a:lnTo>
                  <a:pt x="1745829" y="2701475"/>
                </a:lnTo>
                <a:lnTo>
                  <a:pt x="174582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4" name="Group 24"/>
          <p:cNvGrpSpPr/>
          <p:nvPr/>
        </p:nvGrpSpPr>
        <p:grpSpPr>
          <a:xfrm>
            <a:off x="17328993" y="9368977"/>
            <a:ext cx="646614" cy="666204"/>
            <a:chOff x="0" y="0"/>
            <a:chExt cx="862152" cy="888272"/>
          </a:xfrm>
        </p:grpSpPr>
        <p:grpSp>
          <p:nvGrpSpPr>
            <p:cNvPr id="25" name="Group 25"/>
            <p:cNvGrpSpPr/>
            <p:nvPr/>
          </p:nvGrpSpPr>
          <p:grpSpPr>
            <a:xfrm>
              <a:off x="0" y="0"/>
              <a:ext cx="862152" cy="888272"/>
              <a:chOff x="0" y="0"/>
              <a:chExt cx="278538" cy="286976"/>
            </a:xfrm>
          </p:grpSpPr>
          <p:sp>
            <p:nvSpPr>
              <p:cNvPr id="26" name="Freeform 26"/>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27" name="TextBox 27"/>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8" name="TextBox 28"/>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11</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500062" y="265791"/>
            <a:ext cx="6667500" cy="1525818"/>
            <a:chOff x="0" y="0"/>
            <a:chExt cx="8890000" cy="2034423"/>
          </a:xfrm>
        </p:grpSpPr>
        <p:grpSp>
          <p:nvGrpSpPr>
            <p:cNvPr id="3" name="Group 3"/>
            <p:cNvGrpSpPr/>
            <p:nvPr/>
          </p:nvGrpSpPr>
          <p:grpSpPr>
            <a:xfrm>
              <a:off x="0" y="0"/>
              <a:ext cx="8890000" cy="2034423"/>
              <a:chOff x="0" y="0"/>
              <a:chExt cx="2215368" cy="506974"/>
            </a:xfrm>
          </p:grpSpPr>
          <p:sp>
            <p:nvSpPr>
              <p:cNvPr id="4" name="Freeform 4"/>
              <p:cNvSpPr/>
              <p:nvPr/>
            </p:nvSpPr>
            <p:spPr>
              <a:xfrm>
                <a:off x="0" y="0"/>
                <a:ext cx="2215368" cy="506974"/>
              </a:xfrm>
              <a:custGeom>
                <a:avLst/>
                <a:gdLst/>
                <a:ahLst/>
                <a:cxnLst/>
                <a:rect l="l" t="t" r="r" b="b"/>
                <a:pathLst>
                  <a:path w="2215368" h="506974">
                    <a:moveTo>
                      <a:pt x="29029" y="0"/>
                    </a:moveTo>
                    <a:lnTo>
                      <a:pt x="2186339" y="0"/>
                    </a:lnTo>
                    <a:cubicBezTo>
                      <a:pt x="2202372" y="0"/>
                      <a:pt x="2215368" y="12997"/>
                      <a:pt x="2215368" y="29029"/>
                    </a:cubicBezTo>
                    <a:lnTo>
                      <a:pt x="2215368" y="477945"/>
                    </a:lnTo>
                    <a:cubicBezTo>
                      <a:pt x="2215368" y="493977"/>
                      <a:pt x="2202372" y="506974"/>
                      <a:pt x="2186339" y="506974"/>
                    </a:cubicBezTo>
                    <a:lnTo>
                      <a:pt x="29029" y="506974"/>
                    </a:lnTo>
                    <a:cubicBezTo>
                      <a:pt x="12997" y="506974"/>
                      <a:pt x="0" y="493977"/>
                      <a:pt x="0" y="477945"/>
                    </a:cubicBezTo>
                    <a:lnTo>
                      <a:pt x="0" y="29029"/>
                    </a:lnTo>
                    <a:cubicBezTo>
                      <a:pt x="0" y="12997"/>
                      <a:pt x="12997" y="0"/>
                      <a:pt x="29029" y="0"/>
                    </a:cubicBezTo>
                    <a:close/>
                  </a:path>
                </a:pathLst>
              </a:custGeom>
              <a:solidFill>
                <a:srgbClr val="F2C748"/>
              </a:solidFill>
              <a:ln cap="rnd">
                <a:noFill/>
                <a:prstDash val="solid"/>
                <a:round/>
              </a:ln>
            </p:spPr>
            <p:txBody>
              <a:bodyPr/>
              <a:lstStyle/>
              <a:p>
                <a:endParaRPr lang="en-US"/>
              </a:p>
            </p:txBody>
          </p:sp>
          <p:sp>
            <p:nvSpPr>
              <p:cNvPr id="5" name="TextBox 5"/>
              <p:cNvSpPr txBox="1"/>
              <p:nvPr/>
            </p:nvSpPr>
            <p:spPr>
              <a:xfrm>
                <a:off x="0" y="38100"/>
                <a:ext cx="2215368"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6" name="TextBox 6"/>
            <p:cNvSpPr txBox="1"/>
            <p:nvPr/>
          </p:nvSpPr>
          <p:spPr>
            <a:xfrm>
              <a:off x="0" y="307223"/>
              <a:ext cx="8890000"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Khối nguồn</a:t>
              </a:r>
            </a:p>
          </p:txBody>
        </p:sp>
      </p:grpSp>
      <p:grpSp>
        <p:nvGrpSpPr>
          <p:cNvPr id="7" name="Group 7"/>
          <p:cNvGrpSpPr/>
          <p:nvPr/>
        </p:nvGrpSpPr>
        <p:grpSpPr>
          <a:xfrm>
            <a:off x="966628" y="3185953"/>
            <a:ext cx="16292672" cy="2583093"/>
            <a:chOff x="0" y="0"/>
            <a:chExt cx="21723563" cy="3444123"/>
          </a:xfrm>
        </p:grpSpPr>
        <p:grpSp>
          <p:nvGrpSpPr>
            <p:cNvPr id="8" name="Group 8"/>
            <p:cNvGrpSpPr/>
            <p:nvPr/>
          </p:nvGrpSpPr>
          <p:grpSpPr>
            <a:xfrm>
              <a:off x="0" y="0"/>
              <a:ext cx="21723563" cy="3444123"/>
              <a:chOff x="0" y="0"/>
              <a:chExt cx="5413463" cy="858268"/>
            </a:xfrm>
          </p:grpSpPr>
          <p:sp>
            <p:nvSpPr>
              <p:cNvPr id="9" name="Freeform 9"/>
              <p:cNvSpPr/>
              <p:nvPr/>
            </p:nvSpPr>
            <p:spPr>
              <a:xfrm>
                <a:off x="0" y="0"/>
                <a:ext cx="5413463" cy="858268"/>
              </a:xfrm>
              <a:custGeom>
                <a:avLst/>
                <a:gdLst/>
                <a:ahLst/>
                <a:cxnLst/>
                <a:rect l="l" t="t" r="r" b="b"/>
                <a:pathLst>
                  <a:path w="5413463" h="858268">
                    <a:moveTo>
                      <a:pt x="11879" y="0"/>
                    </a:moveTo>
                    <a:lnTo>
                      <a:pt x="5401584" y="0"/>
                    </a:lnTo>
                    <a:cubicBezTo>
                      <a:pt x="5408145" y="0"/>
                      <a:pt x="5413463" y="5319"/>
                      <a:pt x="5413463" y="11879"/>
                    </a:cubicBezTo>
                    <a:lnTo>
                      <a:pt x="5413463" y="846388"/>
                    </a:lnTo>
                    <a:cubicBezTo>
                      <a:pt x="5413463" y="852949"/>
                      <a:pt x="5408145" y="858268"/>
                      <a:pt x="5401584" y="858268"/>
                    </a:cubicBezTo>
                    <a:lnTo>
                      <a:pt x="11879" y="858268"/>
                    </a:lnTo>
                    <a:cubicBezTo>
                      <a:pt x="5319" y="858268"/>
                      <a:pt x="0" y="852949"/>
                      <a:pt x="0" y="846388"/>
                    </a:cubicBezTo>
                    <a:lnTo>
                      <a:pt x="0" y="11879"/>
                    </a:lnTo>
                    <a:cubicBezTo>
                      <a:pt x="0" y="5319"/>
                      <a:pt x="5319" y="0"/>
                      <a:pt x="11879" y="0"/>
                    </a:cubicBezTo>
                    <a:close/>
                  </a:path>
                </a:pathLst>
              </a:custGeom>
              <a:solidFill>
                <a:srgbClr val="FFFFFF"/>
              </a:solidFill>
              <a:ln cap="rnd">
                <a:noFill/>
                <a:prstDash val="solid"/>
                <a:round/>
              </a:ln>
            </p:spPr>
            <p:txBody>
              <a:bodyPr/>
              <a:lstStyle/>
              <a:p>
                <a:endParaRPr lang="en-US"/>
              </a:p>
            </p:txBody>
          </p:sp>
          <p:sp>
            <p:nvSpPr>
              <p:cNvPr id="10" name="TextBox 10"/>
              <p:cNvSpPr txBox="1"/>
              <p:nvPr/>
            </p:nvSpPr>
            <p:spPr>
              <a:xfrm>
                <a:off x="0" y="38100"/>
                <a:ext cx="5413463" cy="820168"/>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1" name="TextBox 11"/>
            <p:cNvSpPr txBox="1"/>
            <p:nvPr/>
          </p:nvSpPr>
          <p:spPr>
            <a:xfrm>
              <a:off x="0" y="307223"/>
              <a:ext cx="21723563" cy="28194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Cung cấp điện áp cho các thiết bị điện tử, có công suất đủ lớn để không bị sụt áp</a:t>
              </a:r>
            </a:p>
          </p:txBody>
        </p:sp>
      </p:grpSp>
      <p:grpSp>
        <p:nvGrpSpPr>
          <p:cNvPr id="12" name="Group 12"/>
          <p:cNvGrpSpPr/>
          <p:nvPr/>
        </p:nvGrpSpPr>
        <p:grpSpPr>
          <a:xfrm>
            <a:off x="966628" y="6834945"/>
            <a:ext cx="16292672" cy="1525818"/>
            <a:chOff x="0" y="0"/>
            <a:chExt cx="21723563" cy="2034423"/>
          </a:xfrm>
        </p:grpSpPr>
        <p:grpSp>
          <p:nvGrpSpPr>
            <p:cNvPr id="13" name="Group 13"/>
            <p:cNvGrpSpPr/>
            <p:nvPr/>
          </p:nvGrpSpPr>
          <p:grpSpPr>
            <a:xfrm>
              <a:off x="0" y="0"/>
              <a:ext cx="21723563" cy="2034423"/>
              <a:chOff x="0" y="0"/>
              <a:chExt cx="5413463" cy="506974"/>
            </a:xfrm>
          </p:grpSpPr>
          <p:sp>
            <p:nvSpPr>
              <p:cNvPr id="14" name="Freeform 14"/>
              <p:cNvSpPr/>
              <p:nvPr/>
            </p:nvSpPr>
            <p:spPr>
              <a:xfrm>
                <a:off x="0" y="0"/>
                <a:ext cx="5413463" cy="506974"/>
              </a:xfrm>
              <a:custGeom>
                <a:avLst/>
                <a:gdLst/>
                <a:ahLst/>
                <a:cxnLst/>
                <a:rect l="l" t="t" r="r" b="b"/>
                <a:pathLst>
                  <a:path w="5413463" h="506974">
                    <a:moveTo>
                      <a:pt x="11879" y="0"/>
                    </a:moveTo>
                    <a:lnTo>
                      <a:pt x="5401584" y="0"/>
                    </a:lnTo>
                    <a:cubicBezTo>
                      <a:pt x="5408145" y="0"/>
                      <a:pt x="5413463" y="5319"/>
                      <a:pt x="5413463" y="11879"/>
                    </a:cubicBezTo>
                    <a:lnTo>
                      <a:pt x="5413463" y="495094"/>
                    </a:lnTo>
                    <a:cubicBezTo>
                      <a:pt x="5413463" y="501655"/>
                      <a:pt x="5408145" y="506974"/>
                      <a:pt x="5401584" y="506974"/>
                    </a:cubicBezTo>
                    <a:lnTo>
                      <a:pt x="11879" y="506974"/>
                    </a:lnTo>
                    <a:cubicBezTo>
                      <a:pt x="5319" y="506974"/>
                      <a:pt x="0" y="501655"/>
                      <a:pt x="0" y="495094"/>
                    </a:cubicBezTo>
                    <a:lnTo>
                      <a:pt x="0" y="11879"/>
                    </a:lnTo>
                    <a:cubicBezTo>
                      <a:pt x="0" y="5319"/>
                      <a:pt x="5319" y="0"/>
                      <a:pt x="11879" y="0"/>
                    </a:cubicBezTo>
                    <a:close/>
                  </a:path>
                </a:pathLst>
              </a:custGeom>
              <a:solidFill>
                <a:srgbClr val="FFFFFF"/>
              </a:solidFill>
              <a:ln cap="rnd">
                <a:noFill/>
                <a:prstDash val="solid"/>
                <a:round/>
              </a:ln>
            </p:spPr>
            <p:txBody>
              <a:bodyPr/>
              <a:lstStyle/>
              <a:p>
                <a:endParaRPr lang="en-US"/>
              </a:p>
            </p:txBody>
          </p:sp>
          <p:sp>
            <p:nvSpPr>
              <p:cNvPr id="15" name="TextBox 15"/>
              <p:cNvSpPr txBox="1"/>
              <p:nvPr/>
            </p:nvSpPr>
            <p:spPr>
              <a:xfrm>
                <a:off x="0" y="38100"/>
                <a:ext cx="5413463"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6" name="TextBox 16"/>
            <p:cNvSpPr txBox="1"/>
            <p:nvPr/>
          </p:nvSpPr>
          <p:spPr>
            <a:xfrm>
              <a:off x="0" y="307223"/>
              <a:ext cx="21723563"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Dễ sử dụng, thay thế.</a:t>
              </a:r>
            </a:p>
          </p:txBody>
        </p:sp>
      </p:grpSp>
      <p:grpSp>
        <p:nvGrpSpPr>
          <p:cNvPr id="17" name="Group 17"/>
          <p:cNvGrpSpPr/>
          <p:nvPr/>
        </p:nvGrpSpPr>
        <p:grpSpPr>
          <a:xfrm>
            <a:off x="17328993" y="9368977"/>
            <a:ext cx="646614" cy="666204"/>
            <a:chOff x="0" y="0"/>
            <a:chExt cx="862152" cy="888272"/>
          </a:xfrm>
        </p:grpSpPr>
        <p:grpSp>
          <p:nvGrpSpPr>
            <p:cNvPr id="18" name="Group 18"/>
            <p:cNvGrpSpPr/>
            <p:nvPr/>
          </p:nvGrpSpPr>
          <p:grpSpPr>
            <a:xfrm>
              <a:off x="0" y="0"/>
              <a:ext cx="862152" cy="888272"/>
              <a:chOff x="0" y="0"/>
              <a:chExt cx="278538" cy="286976"/>
            </a:xfrm>
          </p:grpSpPr>
          <p:sp>
            <p:nvSpPr>
              <p:cNvPr id="19" name="Freeform 19"/>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20" name="TextBox 20"/>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1" name="TextBox 21"/>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12</a:t>
              </a:r>
            </a:p>
          </p:txBody>
        </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18536" y="0"/>
          <a:ext cx="17116584" cy="10286999"/>
        </p:xfrm>
        <a:graphic>
          <a:graphicData uri="http://schemas.openxmlformats.org/drawingml/2006/table">
            <a:tbl>
              <a:tblPr/>
              <a:tblGrid>
                <a:gridCol w="3361003">
                  <a:extLst>
                    <a:ext uri="{9D8B030D-6E8A-4147-A177-3AD203B41FA5}">
                      <a16:colId xmlns:a16="http://schemas.microsoft.com/office/drawing/2014/main" val="20000"/>
                    </a:ext>
                  </a:extLst>
                </a:gridCol>
                <a:gridCol w="5389548">
                  <a:extLst>
                    <a:ext uri="{9D8B030D-6E8A-4147-A177-3AD203B41FA5}">
                      <a16:colId xmlns:a16="http://schemas.microsoft.com/office/drawing/2014/main" val="20001"/>
                    </a:ext>
                  </a:extLst>
                </a:gridCol>
                <a:gridCol w="3335184">
                  <a:extLst>
                    <a:ext uri="{9D8B030D-6E8A-4147-A177-3AD203B41FA5}">
                      <a16:colId xmlns:a16="http://schemas.microsoft.com/office/drawing/2014/main" val="20002"/>
                    </a:ext>
                  </a:extLst>
                </a:gridCol>
                <a:gridCol w="5030849">
                  <a:extLst>
                    <a:ext uri="{9D8B030D-6E8A-4147-A177-3AD203B41FA5}">
                      <a16:colId xmlns:a16="http://schemas.microsoft.com/office/drawing/2014/main" val="20003"/>
                    </a:ext>
                  </a:extLst>
                </a:gridCol>
              </a:tblGrid>
              <a:tr h="1592815">
                <a:tc rowSpan="2">
                  <a:txBody>
                    <a:bodyPr/>
                    <a:lstStyle/>
                    <a:p>
                      <a:pPr algn="ctr">
                        <a:lnSpc>
                          <a:spcPts val="5950"/>
                        </a:lnSpc>
                        <a:defRPr/>
                      </a:pPr>
                      <a:r>
                        <a:rPr lang="en-US" sz="4250">
                          <a:solidFill>
                            <a:srgbClr val="000000"/>
                          </a:solidFill>
                          <a:latin typeface="Itim"/>
                        </a:rPr>
                        <a:t>Phương án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AC3F"/>
                    </a:solidFill>
                  </a:tcPr>
                </a:tc>
                <a:tc gridSpan="3">
                  <a:txBody>
                    <a:bodyPr/>
                    <a:lstStyle/>
                    <a:p>
                      <a:pPr algn="ctr">
                        <a:lnSpc>
                          <a:spcPts val="5950"/>
                        </a:lnSpc>
                        <a:defRPr/>
                      </a:pPr>
                      <a:r>
                        <a:rPr lang="en-US" sz="4250">
                          <a:solidFill>
                            <a:srgbClr val="000000"/>
                          </a:solidFill>
                          <a:latin typeface="Itim"/>
                        </a:rPr>
                        <a:t>Tiêu chí đánh giá</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AC3F"/>
                    </a:solidFill>
                  </a:tcPr>
                </a:tc>
                <a:tc hMerge="1">
                  <a:txBody>
                    <a:bodyPr/>
                    <a:lstStyle/>
                    <a:p>
                      <a:pPr algn="ctr">
                        <a:lnSpc>
                          <a:spcPts val="5950"/>
                        </a:lnSpc>
                        <a:defRPr/>
                      </a:pPr>
                      <a:r>
                        <a:rPr lang="en-US" sz="4250">
                          <a:solidFill>
                            <a:srgbClr val="000000"/>
                          </a:solidFill>
                          <a:latin typeface="Itim"/>
                        </a:rPr>
                        <a:t>Tiêu chí đánh giá</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AC3F"/>
                    </a:solidFill>
                  </a:tcPr>
                </a:tc>
                <a:tc hMerge="1">
                  <a:txBody>
                    <a:bodyPr/>
                    <a:lstStyle/>
                    <a:p>
                      <a:pPr algn="ctr">
                        <a:lnSpc>
                          <a:spcPts val="5950"/>
                        </a:lnSpc>
                        <a:defRPr/>
                      </a:pPr>
                      <a:r>
                        <a:rPr lang="en-US" sz="4250">
                          <a:solidFill>
                            <a:srgbClr val="000000"/>
                          </a:solidFill>
                          <a:latin typeface="Itim"/>
                        </a:rPr>
                        <a:t>Tiêu chí đánh giá</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AC3F"/>
                    </a:solidFill>
                  </a:tcPr>
                </a:tc>
                <a:extLst>
                  <a:ext uri="{0D108BD9-81ED-4DB2-BD59-A6C34878D82A}">
                    <a16:rowId xmlns:a16="http://schemas.microsoft.com/office/drawing/2014/main" val="10000"/>
                  </a:ext>
                </a:extLst>
              </a:tr>
              <a:tr h="2044346">
                <a:tc vMerge="1">
                  <a:txBody>
                    <a:bodyPr/>
                    <a:lstStyle/>
                    <a:p>
                      <a:pPr algn="ctr">
                        <a:lnSpc>
                          <a:spcPts val="5950"/>
                        </a:lnSpc>
                        <a:defRPr/>
                      </a:pPr>
                      <a:r>
                        <a:rPr lang="en-US" sz="4250">
                          <a:solidFill>
                            <a:srgbClr val="000000"/>
                          </a:solidFill>
                          <a:latin typeface="Itim"/>
                        </a:rPr>
                        <a:t>Phương án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AC3F"/>
                    </a:solidFill>
                  </a:tcPr>
                </a:tc>
                <a:tc>
                  <a:txBody>
                    <a:bodyPr/>
                    <a:lstStyle/>
                    <a:p>
                      <a:pPr algn="ctr">
                        <a:lnSpc>
                          <a:spcPts val="5950"/>
                        </a:lnSpc>
                        <a:defRPr/>
                      </a:pPr>
                      <a:r>
                        <a:rPr lang="en-US" sz="4250">
                          <a:solidFill>
                            <a:srgbClr val="000000"/>
                          </a:solidFill>
                          <a:latin typeface="Itim"/>
                        </a:rPr>
                        <a:t>Tính di động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2C748"/>
                    </a:solidFill>
                  </a:tcPr>
                </a:tc>
                <a:tc>
                  <a:txBody>
                    <a:bodyPr/>
                    <a:lstStyle/>
                    <a:p>
                      <a:pPr algn="ctr">
                        <a:lnSpc>
                          <a:spcPts val="5950"/>
                        </a:lnSpc>
                        <a:defRPr/>
                      </a:pPr>
                      <a:r>
                        <a:rPr lang="en-US" sz="4250">
                          <a:solidFill>
                            <a:srgbClr val="000000"/>
                          </a:solidFill>
                          <a:latin typeface="Itim"/>
                        </a:rPr>
                        <a:t>Chi phí</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2C748"/>
                    </a:solidFill>
                  </a:tcPr>
                </a:tc>
                <a:tc>
                  <a:txBody>
                    <a:bodyPr/>
                    <a:lstStyle/>
                    <a:p>
                      <a:pPr algn="ctr">
                        <a:lnSpc>
                          <a:spcPts val="5950"/>
                        </a:lnSpc>
                        <a:defRPr/>
                      </a:pPr>
                      <a:r>
                        <a:rPr lang="en-US" sz="4250">
                          <a:solidFill>
                            <a:srgbClr val="000000"/>
                          </a:solidFill>
                          <a:latin typeface="Itim"/>
                        </a:rPr>
                        <a:t>Khả năng sử dụng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2C748"/>
                    </a:solidFill>
                  </a:tcPr>
                </a:tc>
                <a:extLst>
                  <a:ext uri="{0D108BD9-81ED-4DB2-BD59-A6C34878D82A}">
                    <a16:rowId xmlns:a16="http://schemas.microsoft.com/office/drawing/2014/main" val="10001"/>
                  </a:ext>
                </a:extLst>
              </a:tr>
              <a:tr h="3394486">
                <a:tc>
                  <a:txBody>
                    <a:bodyPr/>
                    <a:lstStyle/>
                    <a:p>
                      <a:pPr algn="ctr">
                        <a:lnSpc>
                          <a:spcPts val="5950"/>
                        </a:lnSpc>
                        <a:defRPr/>
                      </a:pPr>
                      <a:endParaRPr lang="en-US" sz="1100"/>
                    </a:p>
                    <a:p>
                      <a:pPr algn="ctr">
                        <a:lnSpc>
                          <a:spcPts val="5950"/>
                        </a:lnSpc>
                      </a:pPr>
                      <a:endParaRPr lang="en-US" sz="1100"/>
                    </a:p>
                    <a:p>
                      <a:pPr algn="ctr">
                        <a:lnSpc>
                          <a:spcPts val="5950"/>
                        </a:lnSpc>
                      </a:pPr>
                      <a:r>
                        <a:rPr lang="en-US" sz="4250">
                          <a:solidFill>
                            <a:srgbClr val="000000"/>
                          </a:solidFill>
                          <a:latin typeface="Itim"/>
                        </a:rPr>
                        <a:t>Nguồn DC</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2C748"/>
                    </a:solidFill>
                  </a:tcPr>
                </a:tc>
                <a:tc>
                  <a:txBody>
                    <a:bodyPr/>
                    <a:lstStyle/>
                    <a:p>
                      <a:pPr algn="ctr">
                        <a:lnSpc>
                          <a:spcPts val="4060"/>
                        </a:lnSpc>
                        <a:defRPr/>
                      </a:pPr>
                      <a:r>
                        <a:rPr lang="en-US" sz="2900">
                          <a:solidFill>
                            <a:srgbClr val="000000"/>
                          </a:solidFill>
                          <a:latin typeface="Itim"/>
                        </a:rPr>
                        <a:t>-Cung cấp nguồn điện liên tục.</a:t>
                      </a:r>
                      <a:endParaRPr lang="en-US" sz="1100"/>
                    </a:p>
                    <a:p>
                      <a:pPr algn="ctr">
                        <a:lnSpc>
                          <a:spcPts val="4060"/>
                        </a:lnSpc>
                      </a:pPr>
                      <a:endParaRPr lang="en-US" sz="1100"/>
                    </a:p>
                    <a:p>
                      <a:pPr algn="ctr">
                        <a:lnSpc>
                          <a:spcPts val="4060"/>
                        </a:lnSpc>
                      </a:pPr>
                      <a:r>
                        <a:rPr lang="en-US" sz="2900">
                          <a:solidFill>
                            <a:srgbClr val="000000"/>
                          </a:solidFill>
                          <a:latin typeface="Itim"/>
                        </a:rPr>
                        <a:t>-Cần phải có ổ cắm điện.</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-Chi phí ban đầu có thể cao.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-Thích hợp cho thiết bị có nguồn điện ổn định sử dụng liên tục</a:t>
                      </a:r>
                      <a:endParaRPr lang="en-US" sz="1100"/>
                    </a:p>
                    <a:p>
                      <a:pPr algn="ctr">
                        <a:lnSpc>
                          <a:spcPts val="4060"/>
                        </a:lnSpc>
                      </a:pPr>
                      <a:r>
                        <a:rPr lang="en-US" sz="2900">
                          <a:solidFill>
                            <a:srgbClr val="000000"/>
                          </a:solidFill>
                          <a:latin typeface="Itim"/>
                        </a:rPr>
                        <a:t>-Không phù hợp với thiết bị di động nhỏ gọn.</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2"/>
                  </a:ext>
                </a:extLst>
              </a:tr>
              <a:tr h="3255352">
                <a:tc>
                  <a:txBody>
                    <a:bodyPr/>
                    <a:lstStyle/>
                    <a:p>
                      <a:pPr algn="ctr">
                        <a:lnSpc>
                          <a:spcPts val="5950"/>
                        </a:lnSpc>
                        <a:defRPr/>
                      </a:pPr>
                      <a:endParaRPr lang="en-US" sz="1100"/>
                    </a:p>
                    <a:p>
                      <a:pPr algn="ctr">
                        <a:lnSpc>
                          <a:spcPts val="5950"/>
                        </a:lnSpc>
                      </a:pPr>
                      <a:endParaRPr lang="en-US" sz="1100"/>
                    </a:p>
                    <a:p>
                      <a:pPr algn="ctr">
                        <a:lnSpc>
                          <a:spcPts val="5950"/>
                        </a:lnSpc>
                      </a:pPr>
                      <a:r>
                        <a:rPr lang="en-US" sz="4250">
                          <a:solidFill>
                            <a:srgbClr val="000000"/>
                          </a:solidFill>
                          <a:latin typeface="Itim"/>
                        </a:rPr>
                        <a:t>Pin AAA</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2C748"/>
                    </a:solidFill>
                  </a:tcPr>
                </a:tc>
                <a:tc>
                  <a:txBody>
                    <a:bodyPr/>
                    <a:lstStyle/>
                    <a:p>
                      <a:pPr algn="ctr">
                        <a:lnSpc>
                          <a:spcPts val="4060"/>
                        </a:lnSpc>
                        <a:defRPr/>
                      </a:pPr>
                      <a:r>
                        <a:rPr lang="en-US" sz="2900">
                          <a:solidFill>
                            <a:srgbClr val="000000"/>
                          </a:solidFill>
                          <a:latin typeface="Itim"/>
                        </a:rPr>
                        <a:t>-Kích thước nhỏ, nhẹ; dễ sử dụng.</a:t>
                      </a:r>
                      <a:endParaRPr lang="en-US" sz="1100"/>
                    </a:p>
                    <a:p>
                      <a:pPr algn="ctr">
                        <a:lnSpc>
                          <a:spcPts val="4060"/>
                        </a:lnSpc>
                      </a:pPr>
                      <a:r>
                        <a:rPr lang="en-US" sz="2900">
                          <a:solidFill>
                            <a:srgbClr val="000000"/>
                          </a:solidFill>
                          <a:latin typeface="Itim"/>
                        </a:rPr>
                        <a:t>-Thời gian sử dụng hạn chế, cần phải thay thế.</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 Chi phí thấp, dễ tiếp cận.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-Sử dụng trong thiết bị nhỏ.</a:t>
                      </a:r>
                      <a:endParaRPr lang="en-US" sz="1100"/>
                    </a:p>
                    <a:p>
                      <a:pPr algn="ctr">
                        <a:lnSpc>
                          <a:spcPts val="4060"/>
                        </a:lnSpc>
                      </a:pPr>
                      <a:r>
                        <a:rPr lang="en-US" sz="2900">
                          <a:solidFill>
                            <a:srgbClr val="000000"/>
                          </a:solidFill>
                          <a:latin typeface="Itim"/>
                        </a:rPr>
                        <a:t>-Khả năng cung cấp nguồn điện liên tục hạn chế.</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3"/>
                  </a:ext>
                </a:extLst>
              </a:tr>
            </a:tbl>
          </a:graphicData>
        </a:graphic>
      </p:graphicFrame>
      <p:sp>
        <p:nvSpPr>
          <p:cNvPr id="3" name="Freeform 3"/>
          <p:cNvSpPr/>
          <p:nvPr/>
        </p:nvSpPr>
        <p:spPr>
          <a:xfrm>
            <a:off x="1330806" y="3875095"/>
            <a:ext cx="1824168" cy="1824168"/>
          </a:xfrm>
          <a:custGeom>
            <a:avLst/>
            <a:gdLst/>
            <a:ahLst/>
            <a:cxnLst/>
            <a:rect l="l" t="t" r="r" b="b"/>
            <a:pathLst>
              <a:path w="1824168" h="1824168">
                <a:moveTo>
                  <a:pt x="0" y="0"/>
                </a:moveTo>
                <a:lnTo>
                  <a:pt x="1824169" y="0"/>
                </a:lnTo>
                <a:lnTo>
                  <a:pt x="1824169" y="1824169"/>
                </a:lnTo>
                <a:lnTo>
                  <a:pt x="0" y="1824169"/>
                </a:lnTo>
                <a:lnTo>
                  <a:pt x="0" y="0"/>
                </a:lnTo>
                <a:close/>
              </a:path>
            </a:pathLst>
          </a:custGeom>
          <a:blipFill>
            <a:blip r:embed="rId2"/>
            <a:stretch>
              <a:fillRect/>
            </a:stretch>
          </a:blipFill>
        </p:spPr>
        <p:txBody>
          <a:bodyPr/>
          <a:lstStyle/>
          <a:p>
            <a:endParaRPr lang="en-US"/>
          </a:p>
        </p:txBody>
      </p:sp>
      <p:sp>
        <p:nvSpPr>
          <p:cNvPr id="4" name="Freeform 4"/>
          <p:cNvSpPr/>
          <p:nvPr/>
        </p:nvSpPr>
        <p:spPr>
          <a:xfrm>
            <a:off x="1332136" y="7183822"/>
            <a:ext cx="1822839" cy="1822839"/>
          </a:xfrm>
          <a:custGeom>
            <a:avLst/>
            <a:gdLst/>
            <a:ahLst/>
            <a:cxnLst/>
            <a:rect l="l" t="t" r="r" b="b"/>
            <a:pathLst>
              <a:path w="1822839" h="1822839">
                <a:moveTo>
                  <a:pt x="0" y="0"/>
                </a:moveTo>
                <a:lnTo>
                  <a:pt x="1822839" y="0"/>
                </a:lnTo>
                <a:lnTo>
                  <a:pt x="1822839" y="1822839"/>
                </a:lnTo>
                <a:lnTo>
                  <a:pt x="0" y="1822839"/>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17328993" y="9368977"/>
            <a:ext cx="646614" cy="666204"/>
            <a:chOff x="0" y="0"/>
            <a:chExt cx="862152" cy="888272"/>
          </a:xfrm>
        </p:grpSpPr>
        <p:grpSp>
          <p:nvGrpSpPr>
            <p:cNvPr id="6" name="Group 6"/>
            <p:cNvGrpSpPr/>
            <p:nvPr/>
          </p:nvGrpSpPr>
          <p:grpSpPr>
            <a:xfrm>
              <a:off x="0" y="0"/>
              <a:ext cx="862152" cy="888272"/>
              <a:chOff x="0" y="0"/>
              <a:chExt cx="278538" cy="286976"/>
            </a:xfrm>
          </p:grpSpPr>
          <p:sp>
            <p:nvSpPr>
              <p:cNvPr id="7" name="Freeform 7"/>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8" name="TextBox 8"/>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9" name="TextBox 9"/>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13</a:t>
              </a:r>
            </a:p>
          </p:txBody>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500062" y="265791"/>
            <a:ext cx="7214994" cy="1525818"/>
            <a:chOff x="0" y="0"/>
            <a:chExt cx="9619992" cy="2034423"/>
          </a:xfrm>
        </p:grpSpPr>
        <p:grpSp>
          <p:nvGrpSpPr>
            <p:cNvPr id="3" name="Group 3"/>
            <p:cNvGrpSpPr/>
            <p:nvPr/>
          </p:nvGrpSpPr>
          <p:grpSpPr>
            <a:xfrm>
              <a:off x="0" y="0"/>
              <a:ext cx="9619992" cy="2034423"/>
              <a:chOff x="0" y="0"/>
              <a:chExt cx="2397280" cy="506974"/>
            </a:xfrm>
          </p:grpSpPr>
          <p:sp>
            <p:nvSpPr>
              <p:cNvPr id="4" name="Freeform 4"/>
              <p:cNvSpPr/>
              <p:nvPr/>
            </p:nvSpPr>
            <p:spPr>
              <a:xfrm>
                <a:off x="0" y="0"/>
                <a:ext cx="2397280" cy="506974"/>
              </a:xfrm>
              <a:custGeom>
                <a:avLst/>
                <a:gdLst/>
                <a:ahLst/>
                <a:cxnLst/>
                <a:rect l="l" t="t" r="r" b="b"/>
                <a:pathLst>
                  <a:path w="2397280" h="506974">
                    <a:moveTo>
                      <a:pt x="26826" y="0"/>
                    </a:moveTo>
                    <a:lnTo>
                      <a:pt x="2370455" y="0"/>
                    </a:lnTo>
                    <a:cubicBezTo>
                      <a:pt x="2377569" y="0"/>
                      <a:pt x="2384392" y="2826"/>
                      <a:pt x="2389423" y="7857"/>
                    </a:cubicBezTo>
                    <a:cubicBezTo>
                      <a:pt x="2394454" y="12888"/>
                      <a:pt x="2397280" y="19711"/>
                      <a:pt x="2397280" y="26826"/>
                    </a:cubicBezTo>
                    <a:lnTo>
                      <a:pt x="2397280" y="480148"/>
                    </a:lnTo>
                    <a:cubicBezTo>
                      <a:pt x="2397280" y="487263"/>
                      <a:pt x="2394454" y="494086"/>
                      <a:pt x="2389423" y="499117"/>
                    </a:cubicBezTo>
                    <a:cubicBezTo>
                      <a:pt x="2384392" y="504147"/>
                      <a:pt x="2377569" y="506974"/>
                      <a:pt x="2370455" y="506974"/>
                    </a:cubicBezTo>
                    <a:lnTo>
                      <a:pt x="26826" y="506974"/>
                    </a:lnTo>
                    <a:cubicBezTo>
                      <a:pt x="12010" y="506974"/>
                      <a:pt x="0" y="494963"/>
                      <a:pt x="0" y="480148"/>
                    </a:cubicBezTo>
                    <a:lnTo>
                      <a:pt x="0" y="26826"/>
                    </a:lnTo>
                    <a:cubicBezTo>
                      <a:pt x="0" y="19711"/>
                      <a:pt x="2826" y="12888"/>
                      <a:pt x="7857" y="7857"/>
                    </a:cubicBezTo>
                    <a:cubicBezTo>
                      <a:pt x="12888" y="2826"/>
                      <a:pt x="19711" y="0"/>
                      <a:pt x="26826" y="0"/>
                    </a:cubicBezTo>
                    <a:close/>
                  </a:path>
                </a:pathLst>
              </a:custGeom>
              <a:solidFill>
                <a:srgbClr val="F2C748"/>
              </a:solidFill>
              <a:ln cap="rnd">
                <a:noFill/>
                <a:prstDash val="solid"/>
                <a:round/>
              </a:ln>
            </p:spPr>
            <p:txBody>
              <a:bodyPr/>
              <a:lstStyle/>
              <a:p>
                <a:endParaRPr lang="en-US"/>
              </a:p>
            </p:txBody>
          </p:sp>
          <p:sp>
            <p:nvSpPr>
              <p:cNvPr id="5" name="TextBox 5"/>
              <p:cNvSpPr txBox="1"/>
              <p:nvPr/>
            </p:nvSpPr>
            <p:spPr>
              <a:xfrm>
                <a:off x="0" y="38100"/>
                <a:ext cx="2397280"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6" name="TextBox 6"/>
            <p:cNvSpPr txBox="1"/>
            <p:nvPr/>
          </p:nvSpPr>
          <p:spPr>
            <a:xfrm>
              <a:off x="0" y="307223"/>
              <a:ext cx="9619992"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Khối xử lý tín hiệu</a:t>
              </a:r>
            </a:p>
          </p:txBody>
        </p:sp>
      </p:grpSp>
      <p:grpSp>
        <p:nvGrpSpPr>
          <p:cNvPr id="7" name="Group 7"/>
          <p:cNvGrpSpPr/>
          <p:nvPr/>
        </p:nvGrpSpPr>
        <p:grpSpPr>
          <a:xfrm>
            <a:off x="966628" y="3456927"/>
            <a:ext cx="16354744" cy="1992543"/>
            <a:chOff x="0" y="0"/>
            <a:chExt cx="21806325" cy="2656723"/>
          </a:xfrm>
        </p:grpSpPr>
        <p:grpSp>
          <p:nvGrpSpPr>
            <p:cNvPr id="8" name="Group 8"/>
            <p:cNvGrpSpPr/>
            <p:nvPr/>
          </p:nvGrpSpPr>
          <p:grpSpPr>
            <a:xfrm>
              <a:off x="0" y="0"/>
              <a:ext cx="21806325" cy="2656723"/>
              <a:chOff x="0" y="0"/>
              <a:chExt cx="5434088" cy="662050"/>
            </a:xfrm>
          </p:grpSpPr>
          <p:sp>
            <p:nvSpPr>
              <p:cNvPr id="9" name="Freeform 9"/>
              <p:cNvSpPr/>
              <p:nvPr/>
            </p:nvSpPr>
            <p:spPr>
              <a:xfrm>
                <a:off x="0" y="0"/>
                <a:ext cx="5434088" cy="662050"/>
              </a:xfrm>
              <a:custGeom>
                <a:avLst/>
                <a:gdLst/>
                <a:ahLst/>
                <a:cxnLst/>
                <a:rect l="l" t="t" r="r" b="b"/>
                <a:pathLst>
                  <a:path w="5434088" h="662050">
                    <a:moveTo>
                      <a:pt x="11834" y="0"/>
                    </a:moveTo>
                    <a:lnTo>
                      <a:pt x="5422253" y="0"/>
                    </a:lnTo>
                    <a:cubicBezTo>
                      <a:pt x="5425392" y="0"/>
                      <a:pt x="5428402" y="1247"/>
                      <a:pt x="5430622" y="3466"/>
                    </a:cubicBezTo>
                    <a:cubicBezTo>
                      <a:pt x="5432841" y="5686"/>
                      <a:pt x="5434088" y="8696"/>
                      <a:pt x="5434088" y="11834"/>
                    </a:cubicBezTo>
                    <a:lnTo>
                      <a:pt x="5434088" y="650215"/>
                    </a:lnTo>
                    <a:cubicBezTo>
                      <a:pt x="5434088" y="656751"/>
                      <a:pt x="5428789" y="662050"/>
                      <a:pt x="5422253" y="662050"/>
                    </a:cubicBezTo>
                    <a:lnTo>
                      <a:pt x="11834" y="662050"/>
                    </a:lnTo>
                    <a:cubicBezTo>
                      <a:pt x="8696" y="662050"/>
                      <a:pt x="5686" y="660803"/>
                      <a:pt x="3466" y="658583"/>
                    </a:cubicBezTo>
                    <a:cubicBezTo>
                      <a:pt x="1247" y="656364"/>
                      <a:pt x="0" y="653354"/>
                      <a:pt x="0" y="650215"/>
                    </a:cubicBezTo>
                    <a:lnTo>
                      <a:pt x="0" y="11834"/>
                    </a:lnTo>
                    <a:cubicBezTo>
                      <a:pt x="0" y="8696"/>
                      <a:pt x="1247" y="5686"/>
                      <a:pt x="3466" y="3466"/>
                    </a:cubicBezTo>
                    <a:cubicBezTo>
                      <a:pt x="5686" y="1247"/>
                      <a:pt x="8696" y="0"/>
                      <a:pt x="11834" y="0"/>
                    </a:cubicBezTo>
                    <a:close/>
                  </a:path>
                </a:pathLst>
              </a:custGeom>
              <a:solidFill>
                <a:srgbClr val="FFFFFF"/>
              </a:solidFill>
              <a:ln cap="rnd">
                <a:noFill/>
                <a:prstDash val="solid"/>
                <a:round/>
              </a:ln>
            </p:spPr>
            <p:txBody>
              <a:bodyPr/>
              <a:lstStyle/>
              <a:p>
                <a:endParaRPr lang="en-US"/>
              </a:p>
            </p:txBody>
          </p:sp>
          <p:sp>
            <p:nvSpPr>
              <p:cNvPr id="10" name="TextBox 10"/>
              <p:cNvSpPr txBox="1"/>
              <p:nvPr/>
            </p:nvSpPr>
            <p:spPr>
              <a:xfrm>
                <a:off x="0" y="19050"/>
                <a:ext cx="5434088" cy="643000"/>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11" name="TextBox 11"/>
            <p:cNvSpPr txBox="1"/>
            <p:nvPr/>
          </p:nvSpPr>
          <p:spPr>
            <a:xfrm>
              <a:off x="0" y="297698"/>
              <a:ext cx="21806325" cy="2041525"/>
            </a:xfrm>
            <a:prstGeom prst="rect">
              <a:avLst/>
            </a:prstGeom>
          </p:spPr>
          <p:txBody>
            <a:bodyPr lIns="0" tIns="0" rIns="0" bIns="0" rtlCol="0" anchor="t">
              <a:spAutoFit/>
            </a:bodyPr>
            <a:lstStyle/>
            <a:p>
              <a:pPr marL="0" lvl="1" indent="0" algn="ctr">
                <a:lnSpc>
                  <a:spcPts val="6000"/>
                </a:lnSpc>
                <a:spcBef>
                  <a:spcPct val="0"/>
                </a:spcBef>
              </a:pPr>
              <a:r>
                <a:rPr lang="en-US" sz="5000">
                  <a:solidFill>
                    <a:srgbClr val="000000"/>
                  </a:solidFill>
                  <a:latin typeface="Itim"/>
                </a:rPr>
                <a:t>Tạo dao động: Sản xuất tín hiệu dao động (sóng vuông) với tần số phù hợp để điều khiển còi cảnh sát.</a:t>
              </a:r>
            </a:p>
          </p:txBody>
        </p:sp>
      </p:grpSp>
      <p:grpSp>
        <p:nvGrpSpPr>
          <p:cNvPr id="12" name="Group 12"/>
          <p:cNvGrpSpPr/>
          <p:nvPr/>
        </p:nvGrpSpPr>
        <p:grpSpPr>
          <a:xfrm>
            <a:off x="1028700" y="6353640"/>
            <a:ext cx="16292672" cy="1992543"/>
            <a:chOff x="0" y="0"/>
            <a:chExt cx="21723563" cy="2656723"/>
          </a:xfrm>
        </p:grpSpPr>
        <p:grpSp>
          <p:nvGrpSpPr>
            <p:cNvPr id="13" name="Group 13"/>
            <p:cNvGrpSpPr/>
            <p:nvPr/>
          </p:nvGrpSpPr>
          <p:grpSpPr>
            <a:xfrm>
              <a:off x="0" y="0"/>
              <a:ext cx="21723563" cy="2656723"/>
              <a:chOff x="0" y="0"/>
              <a:chExt cx="5413463" cy="662050"/>
            </a:xfrm>
          </p:grpSpPr>
          <p:sp>
            <p:nvSpPr>
              <p:cNvPr id="14" name="Freeform 14"/>
              <p:cNvSpPr/>
              <p:nvPr/>
            </p:nvSpPr>
            <p:spPr>
              <a:xfrm>
                <a:off x="0" y="0"/>
                <a:ext cx="5413463" cy="662050"/>
              </a:xfrm>
              <a:custGeom>
                <a:avLst/>
                <a:gdLst/>
                <a:ahLst/>
                <a:cxnLst/>
                <a:rect l="l" t="t" r="r" b="b"/>
                <a:pathLst>
                  <a:path w="5413463" h="662050">
                    <a:moveTo>
                      <a:pt x="11879" y="0"/>
                    </a:moveTo>
                    <a:lnTo>
                      <a:pt x="5401584" y="0"/>
                    </a:lnTo>
                    <a:cubicBezTo>
                      <a:pt x="5408145" y="0"/>
                      <a:pt x="5413463" y="5319"/>
                      <a:pt x="5413463" y="11879"/>
                    </a:cubicBezTo>
                    <a:lnTo>
                      <a:pt x="5413463" y="650170"/>
                    </a:lnTo>
                    <a:cubicBezTo>
                      <a:pt x="5413463" y="656731"/>
                      <a:pt x="5408145" y="662050"/>
                      <a:pt x="5401584" y="662050"/>
                    </a:cubicBezTo>
                    <a:lnTo>
                      <a:pt x="11879" y="662050"/>
                    </a:lnTo>
                    <a:cubicBezTo>
                      <a:pt x="5319" y="662050"/>
                      <a:pt x="0" y="656731"/>
                      <a:pt x="0" y="650170"/>
                    </a:cubicBezTo>
                    <a:lnTo>
                      <a:pt x="0" y="11879"/>
                    </a:lnTo>
                    <a:cubicBezTo>
                      <a:pt x="0" y="5319"/>
                      <a:pt x="5319" y="0"/>
                      <a:pt x="11879" y="0"/>
                    </a:cubicBezTo>
                    <a:close/>
                  </a:path>
                </a:pathLst>
              </a:custGeom>
              <a:solidFill>
                <a:srgbClr val="FFFFFF"/>
              </a:solidFill>
              <a:ln cap="rnd">
                <a:noFill/>
                <a:prstDash val="solid"/>
                <a:round/>
              </a:ln>
            </p:spPr>
            <p:txBody>
              <a:bodyPr/>
              <a:lstStyle/>
              <a:p>
                <a:endParaRPr lang="en-US"/>
              </a:p>
            </p:txBody>
          </p:sp>
          <p:sp>
            <p:nvSpPr>
              <p:cNvPr id="15" name="TextBox 15"/>
              <p:cNvSpPr txBox="1"/>
              <p:nvPr/>
            </p:nvSpPr>
            <p:spPr>
              <a:xfrm>
                <a:off x="0" y="38100"/>
                <a:ext cx="5413463" cy="623950"/>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6" name="TextBox 16"/>
            <p:cNvSpPr txBox="1"/>
            <p:nvPr/>
          </p:nvSpPr>
          <p:spPr>
            <a:xfrm>
              <a:off x="0" y="297698"/>
              <a:ext cx="21723563" cy="2041525"/>
            </a:xfrm>
            <a:prstGeom prst="rect">
              <a:avLst/>
            </a:prstGeom>
          </p:spPr>
          <p:txBody>
            <a:bodyPr lIns="0" tIns="0" rIns="0" bIns="0" rtlCol="0" anchor="t">
              <a:spAutoFit/>
            </a:bodyPr>
            <a:lstStyle/>
            <a:p>
              <a:pPr marL="0" lvl="1" indent="0" algn="ctr">
                <a:lnSpc>
                  <a:spcPts val="6000"/>
                </a:lnSpc>
                <a:spcBef>
                  <a:spcPct val="0"/>
                </a:spcBef>
              </a:pPr>
              <a:r>
                <a:rPr lang="en-US" sz="5000">
                  <a:solidFill>
                    <a:srgbClr val="000000"/>
                  </a:solidFill>
                  <a:latin typeface="Itim"/>
                </a:rPr>
                <a:t>Điều chỉnh tần số: Có thể điều chỉnh tần số của tín hiệu dao động để tạo ra các kiểu âm thanh dài – ngắn khác nhau.</a:t>
              </a:r>
            </a:p>
          </p:txBody>
        </p:sp>
      </p:grpSp>
      <p:grpSp>
        <p:nvGrpSpPr>
          <p:cNvPr id="17" name="Group 17"/>
          <p:cNvGrpSpPr/>
          <p:nvPr/>
        </p:nvGrpSpPr>
        <p:grpSpPr>
          <a:xfrm>
            <a:off x="17328993" y="9368977"/>
            <a:ext cx="646614" cy="666204"/>
            <a:chOff x="0" y="0"/>
            <a:chExt cx="862152" cy="888272"/>
          </a:xfrm>
        </p:grpSpPr>
        <p:grpSp>
          <p:nvGrpSpPr>
            <p:cNvPr id="18" name="Group 18"/>
            <p:cNvGrpSpPr/>
            <p:nvPr/>
          </p:nvGrpSpPr>
          <p:grpSpPr>
            <a:xfrm>
              <a:off x="0" y="0"/>
              <a:ext cx="862152" cy="888272"/>
              <a:chOff x="0" y="0"/>
              <a:chExt cx="278538" cy="286976"/>
            </a:xfrm>
          </p:grpSpPr>
          <p:sp>
            <p:nvSpPr>
              <p:cNvPr id="19" name="Freeform 19"/>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20" name="TextBox 20"/>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1" name="TextBox 21"/>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14</a:t>
              </a:r>
            </a:p>
          </p:txBody>
        </p:sp>
      </p:gr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500062" y="265791"/>
            <a:ext cx="7214994" cy="1525818"/>
            <a:chOff x="0" y="0"/>
            <a:chExt cx="9619992" cy="2034423"/>
          </a:xfrm>
        </p:grpSpPr>
        <p:grpSp>
          <p:nvGrpSpPr>
            <p:cNvPr id="3" name="Group 3"/>
            <p:cNvGrpSpPr/>
            <p:nvPr/>
          </p:nvGrpSpPr>
          <p:grpSpPr>
            <a:xfrm>
              <a:off x="0" y="0"/>
              <a:ext cx="9619992" cy="2034423"/>
              <a:chOff x="0" y="0"/>
              <a:chExt cx="2397280" cy="506974"/>
            </a:xfrm>
          </p:grpSpPr>
          <p:sp>
            <p:nvSpPr>
              <p:cNvPr id="4" name="Freeform 4"/>
              <p:cNvSpPr/>
              <p:nvPr/>
            </p:nvSpPr>
            <p:spPr>
              <a:xfrm>
                <a:off x="0" y="0"/>
                <a:ext cx="2397280" cy="506974"/>
              </a:xfrm>
              <a:custGeom>
                <a:avLst/>
                <a:gdLst/>
                <a:ahLst/>
                <a:cxnLst/>
                <a:rect l="l" t="t" r="r" b="b"/>
                <a:pathLst>
                  <a:path w="2397280" h="506974">
                    <a:moveTo>
                      <a:pt x="26826" y="0"/>
                    </a:moveTo>
                    <a:lnTo>
                      <a:pt x="2370455" y="0"/>
                    </a:lnTo>
                    <a:cubicBezTo>
                      <a:pt x="2377569" y="0"/>
                      <a:pt x="2384392" y="2826"/>
                      <a:pt x="2389423" y="7857"/>
                    </a:cubicBezTo>
                    <a:cubicBezTo>
                      <a:pt x="2394454" y="12888"/>
                      <a:pt x="2397280" y="19711"/>
                      <a:pt x="2397280" y="26826"/>
                    </a:cubicBezTo>
                    <a:lnTo>
                      <a:pt x="2397280" y="480148"/>
                    </a:lnTo>
                    <a:cubicBezTo>
                      <a:pt x="2397280" y="487263"/>
                      <a:pt x="2394454" y="494086"/>
                      <a:pt x="2389423" y="499117"/>
                    </a:cubicBezTo>
                    <a:cubicBezTo>
                      <a:pt x="2384392" y="504147"/>
                      <a:pt x="2377569" y="506974"/>
                      <a:pt x="2370455" y="506974"/>
                    </a:cubicBezTo>
                    <a:lnTo>
                      <a:pt x="26826" y="506974"/>
                    </a:lnTo>
                    <a:cubicBezTo>
                      <a:pt x="12010" y="506974"/>
                      <a:pt x="0" y="494963"/>
                      <a:pt x="0" y="480148"/>
                    </a:cubicBezTo>
                    <a:lnTo>
                      <a:pt x="0" y="26826"/>
                    </a:lnTo>
                    <a:cubicBezTo>
                      <a:pt x="0" y="19711"/>
                      <a:pt x="2826" y="12888"/>
                      <a:pt x="7857" y="7857"/>
                    </a:cubicBezTo>
                    <a:cubicBezTo>
                      <a:pt x="12888" y="2826"/>
                      <a:pt x="19711" y="0"/>
                      <a:pt x="26826" y="0"/>
                    </a:cubicBezTo>
                    <a:close/>
                  </a:path>
                </a:pathLst>
              </a:custGeom>
              <a:solidFill>
                <a:srgbClr val="F2C748"/>
              </a:solidFill>
              <a:ln cap="rnd">
                <a:noFill/>
                <a:prstDash val="solid"/>
                <a:round/>
              </a:ln>
            </p:spPr>
            <p:txBody>
              <a:bodyPr/>
              <a:lstStyle/>
              <a:p>
                <a:endParaRPr lang="en-US"/>
              </a:p>
            </p:txBody>
          </p:sp>
          <p:sp>
            <p:nvSpPr>
              <p:cNvPr id="5" name="TextBox 5"/>
              <p:cNvSpPr txBox="1"/>
              <p:nvPr/>
            </p:nvSpPr>
            <p:spPr>
              <a:xfrm>
                <a:off x="0" y="38100"/>
                <a:ext cx="2397280"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6" name="TextBox 6"/>
            <p:cNvSpPr txBox="1"/>
            <p:nvPr/>
          </p:nvSpPr>
          <p:spPr>
            <a:xfrm>
              <a:off x="0" y="307223"/>
              <a:ext cx="9619992"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Khối xử lý tín hiệu</a:t>
              </a:r>
            </a:p>
          </p:txBody>
        </p:sp>
      </p:grpSp>
      <p:grpSp>
        <p:nvGrpSpPr>
          <p:cNvPr id="7" name="Group 7"/>
          <p:cNvGrpSpPr/>
          <p:nvPr/>
        </p:nvGrpSpPr>
        <p:grpSpPr>
          <a:xfrm>
            <a:off x="4347401" y="2882059"/>
            <a:ext cx="9593197" cy="1230543"/>
            <a:chOff x="0" y="0"/>
            <a:chExt cx="12790929" cy="1640723"/>
          </a:xfrm>
        </p:grpSpPr>
        <p:grpSp>
          <p:nvGrpSpPr>
            <p:cNvPr id="8" name="Group 8"/>
            <p:cNvGrpSpPr/>
            <p:nvPr/>
          </p:nvGrpSpPr>
          <p:grpSpPr>
            <a:xfrm>
              <a:off x="0" y="0"/>
              <a:ext cx="12790929" cy="1640723"/>
              <a:chOff x="0" y="0"/>
              <a:chExt cx="3187471" cy="408865"/>
            </a:xfrm>
          </p:grpSpPr>
          <p:sp>
            <p:nvSpPr>
              <p:cNvPr id="9" name="Freeform 9"/>
              <p:cNvSpPr/>
              <p:nvPr/>
            </p:nvSpPr>
            <p:spPr>
              <a:xfrm>
                <a:off x="0" y="0"/>
                <a:ext cx="3187471" cy="408865"/>
              </a:xfrm>
              <a:custGeom>
                <a:avLst/>
                <a:gdLst/>
                <a:ahLst/>
                <a:cxnLst/>
                <a:rect l="l" t="t" r="r" b="b"/>
                <a:pathLst>
                  <a:path w="3187471" h="408865">
                    <a:moveTo>
                      <a:pt x="20176" y="0"/>
                    </a:moveTo>
                    <a:lnTo>
                      <a:pt x="3167296" y="0"/>
                    </a:lnTo>
                    <a:cubicBezTo>
                      <a:pt x="3172646" y="0"/>
                      <a:pt x="3177778" y="2126"/>
                      <a:pt x="3181562" y="5909"/>
                    </a:cubicBezTo>
                    <a:cubicBezTo>
                      <a:pt x="3185345" y="9693"/>
                      <a:pt x="3187471" y="14825"/>
                      <a:pt x="3187471" y="20176"/>
                    </a:cubicBezTo>
                    <a:lnTo>
                      <a:pt x="3187471" y="388689"/>
                    </a:lnTo>
                    <a:cubicBezTo>
                      <a:pt x="3187471" y="399832"/>
                      <a:pt x="3178438" y="408865"/>
                      <a:pt x="3167296" y="408865"/>
                    </a:cubicBezTo>
                    <a:lnTo>
                      <a:pt x="20176" y="408865"/>
                    </a:lnTo>
                    <a:cubicBezTo>
                      <a:pt x="14825" y="408865"/>
                      <a:pt x="9693" y="406739"/>
                      <a:pt x="5909" y="402955"/>
                    </a:cubicBezTo>
                    <a:cubicBezTo>
                      <a:pt x="2126" y="399172"/>
                      <a:pt x="0" y="394040"/>
                      <a:pt x="0" y="388689"/>
                    </a:cubicBezTo>
                    <a:lnTo>
                      <a:pt x="0" y="20176"/>
                    </a:lnTo>
                    <a:cubicBezTo>
                      <a:pt x="0" y="14825"/>
                      <a:pt x="2126" y="9693"/>
                      <a:pt x="5909" y="5909"/>
                    </a:cubicBezTo>
                    <a:cubicBezTo>
                      <a:pt x="9693" y="2126"/>
                      <a:pt x="14825" y="0"/>
                      <a:pt x="20176" y="0"/>
                    </a:cubicBezTo>
                    <a:close/>
                  </a:path>
                </a:pathLst>
              </a:custGeom>
              <a:solidFill>
                <a:srgbClr val="FFFFFF"/>
              </a:solidFill>
              <a:ln cap="rnd">
                <a:noFill/>
                <a:prstDash val="solid"/>
                <a:round/>
              </a:ln>
            </p:spPr>
            <p:txBody>
              <a:bodyPr/>
              <a:lstStyle/>
              <a:p>
                <a:endParaRPr lang="en-US"/>
              </a:p>
            </p:txBody>
          </p:sp>
          <p:sp>
            <p:nvSpPr>
              <p:cNvPr id="10" name="TextBox 10"/>
              <p:cNvSpPr txBox="1"/>
              <p:nvPr/>
            </p:nvSpPr>
            <p:spPr>
              <a:xfrm>
                <a:off x="0" y="19050"/>
                <a:ext cx="3187471" cy="389815"/>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11" name="TextBox 11"/>
            <p:cNvSpPr txBox="1"/>
            <p:nvPr/>
          </p:nvSpPr>
          <p:spPr>
            <a:xfrm>
              <a:off x="0" y="297698"/>
              <a:ext cx="12790929" cy="1025525"/>
            </a:xfrm>
            <a:prstGeom prst="rect">
              <a:avLst/>
            </a:prstGeom>
          </p:spPr>
          <p:txBody>
            <a:bodyPr lIns="0" tIns="0" rIns="0" bIns="0" rtlCol="0" anchor="t">
              <a:spAutoFit/>
            </a:bodyPr>
            <a:lstStyle/>
            <a:p>
              <a:pPr marL="0" lvl="1" indent="0" algn="ctr">
                <a:lnSpc>
                  <a:spcPts val="6000"/>
                </a:lnSpc>
                <a:spcBef>
                  <a:spcPct val="0"/>
                </a:spcBef>
              </a:pPr>
              <a:r>
                <a:rPr lang="en-US" sz="5000">
                  <a:solidFill>
                    <a:srgbClr val="000000"/>
                  </a:solidFill>
                  <a:latin typeface="Itim"/>
                </a:rPr>
                <a:t>Chu kỳ chính xác theo tính toán</a:t>
              </a:r>
            </a:p>
          </p:txBody>
        </p:sp>
      </p:grpSp>
      <p:grpSp>
        <p:nvGrpSpPr>
          <p:cNvPr id="12" name="Group 12"/>
          <p:cNvGrpSpPr/>
          <p:nvPr/>
        </p:nvGrpSpPr>
        <p:grpSpPr>
          <a:xfrm>
            <a:off x="4383811" y="5296293"/>
            <a:ext cx="9556787" cy="1230543"/>
            <a:chOff x="0" y="0"/>
            <a:chExt cx="12742383" cy="1640723"/>
          </a:xfrm>
        </p:grpSpPr>
        <p:grpSp>
          <p:nvGrpSpPr>
            <p:cNvPr id="13" name="Group 13"/>
            <p:cNvGrpSpPr/>
            <p:nvPr/>
          </p:nvGrpSpPr>
          <p:grpSpPr>
            <a:xfrm>
              <a:off x="0" y="0"/>
              <a:ext cx="12742383" cy="1640723"/>
              <a:chOff x="0" y="0"/>
              <a:chExt cx="3175373" cy="408865"/>
            </a:xfrm>
          </p:grpSpPr>
          <p:sp>
            <p:nvSpPr>
              <p:cNvPr id="14" name="Freeform 14"/>
              <p:cNvSpPr/>
              <p:nvPr/>
            </p:nvSpPr>
            <p:spPr>
              <a:xfrm>
                <a:off x="0" y="0"/>
                <a:ext cx="3175373" cy="408865"/>
              </a:xfrm>
              <a:custGeom>
                <a:avLst/>
                <a:gdLst/>
                <a:ahLst/>
                <a:cxnLst/>
                <a:rect l="l" t="t" r="r" b="b"/>
                <a:pathLst>
                  <a:path w="3175373" h="408865">
                    <a:moveTo>
                      <a:pt x="20252" y="0"/>
                    </a:moveTo>
                    <a:lnTo>
                      <a:pt x="3155121" y="0"/>
                    </a:lnTo>
                    <a:cubicBezTo>
                      <a:pt x="3160492" y="0"/>
                      <a:pt x="3165644" y="2134"/>
                      <a:pt x="3169442" y="5932"/>
                    </a:cubicBezTo>
                    <a:cubicBezTo>
                      <a:pt x="3173240" y="9730"/>
                      <a:pt x="3175373" y="14881"/>
                      <a:pt x="3175373" y="20252"/>
                    </a:cubicBezTo>
                    <a:lnTo>
                      <a:pt x="3175373" y="388612"/>
                    </a:lnTo>
                    <a:cubicBezTo>
                      <a:pt x="3175373" y="399797"/>
                      <a:pt x="3166306" y="408865"/>
                      <a:pt x="3155121" y="408865"/>
                    </a:cubicBezTo>
                    <a:lnTo>
                      <a:pt x="20252" y="408865"/>
                    </a:lnTo>
                    <a:cubicBezTo>
                      <a:pt x="14881" y="408865"/>
                      <a:pt x="9730" y="406731"/>
                      <a:pt x="5932" y="402933"/>
                    </a:cubicBezTo>
                    <a:cubicBezTo>
                      <a:pt x="2134" y="399135"/>
                      <a:pt x="0" y="393983"/>
                      <a:pt x="0" y="388612"/>
                    </a:cubicBezTo>
                    <a:lnTo>
                      <a:pt x="0" y="20252"/>
                    </a:lnTo>
                    <a:cubicBezTo>
                      <a:pt x="0" y="9067"/>
                      <a:pt x="9067" y="0"/>
                      <a:pt x="20252" y="0"/>
                    </a:cubicBezTo>
                    <a:close/>
                  </a:path>
                </a:pathLst>
              </a:custGeom>
              <a:solidFill>
                <a:srgbClr val="FFFFFF"/>
              </a:solidFill>
              <a:ln cap="rnd">
                <a:noFill/>
                <a:prstDash val="solid"/>
                <a:round/>
              </a:ln>
            </p:spPr>
            <p:txBody>
              <a:bodyPr/>
              <a:lstStyle/>
              <a:p>
                <a:endParaRPr lang="en-US"/>
              </a:p>
            </p:txBody>
          </p:sp>
          <p:sp>
            <p:nvSpPr>
              <p:cNvPr id="15" name="TextBox 15"/>
              <p:cNvSpPr txBox="1"/>
              <p:nvPr/>
            </p:nvSpPr>
            <p:spPr>
              <a:xfrm>
                <a:off x="0" y="38100"/>
                <a:ext cx="3175373" cy="370765"/>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6" name="TextBox 16"/>
            <p:cNvSpPr txBox="1"/>
            <p:nvPr/>
          </p:nvSpPr>
          <p:spPr>
            <a:xfrm>
              <a:off x="0" y="297698"/>
              <a:ext cx="12742383" cy="1025525"/>
            </a:xfrm>
            <a:prstGeom prst="rect">
              <a:avLst/>
            </a:prstGeom>
          </p:spPr>
          <p:txBody>
            <a:bodyPr lIns="0" tIns="0" rIns="0" bIns="0" rtlCol="0" anchor="t">
              <a:spAutoFit/>
            </a:bodyPr>
            <a:lstStyle/>
            <a:p>
              <a:pPr marL="0" lvl="1" indent="0" algn="ctr">
                <a:lnSpc>
                  <a:spcPts val="6000"/>
                </a:lnSpc>
                <a:spcBef>
                  <a:spcPct val="0"/>
                </a:spcBef>
              </a:pPr>
              <a:r>
                <a:rPr lang="en-US" sz="5000">
                  <a:solidFill>
                    <a:srgbClr val="000000"/>
                  </a:solidFill>
                  <a:latin typeface="Itim"/>
                </a:rPr>
                <a:t>Có khả năng điều chỉnh tần số</a:t>
              </a:r>
            </a:p>
          </p:txBody>
        </p:sp>
      </p:grpSp>
      <p:grpSp>
        <p:nvGrpSpPr>
          <p:cNvPr id="17" name="Group 17"/>
          <p:cNvGrpSpPr/>
          <p:nvPr/>
        </p:nvGrpSpPr>
        <p:grpSpPr>
          <a:xfrm>
            <a:off x="4365606" y="7710527"/>
            <a:ext cx="9556787" cy="1230543"/>
            <a:chOff x="0" y="0"/>
            <a:chExt cx="12742383" cy="1640723"/>
          </a:xfrm>
        </p:grpSpPr>
        <p:grpSp>
          <p:nvGrpSpPr>
            <p:cNvPr id="18" name="Group 18"/>
            <p:cNvGrpSpPr/>
            <p:nvPr/>
          </p:nvGrpSpPr>
          <p:grpSpPr>
            <a:xfrm>
              <a:off x="0" y="0"/>
              <a:ext cx="12742383" cy="1640723"/>
              <a:chOff x="0" y="0"/>
              <a:chExt cx="3175373" cy="408865"/>
            </a:xfrm>
          </p:grpSpPr>
          <p:sp>
            <p:nvSpPr>
              <p:cNvPr id="19" name="Freeform 19"/>
              <p:cNvSpPr/>
              <p:nvPr/>
            </p:nvSpPr>
            <p:spPr>
              <a:xfrm>
                <a:off x="0" y="0"/>
                <a:ext cx="3175373" cy="408865"/>
              </a:xfrm>
              <a:custGeom>
                <a:avLst/>
                <a:gdLst/>
                <a:ahLst/>
                <a:cxnLst/>
                <a:rect l="l" t="t" r="r" b="b"/>
                <a:pathLst>
                  <a:path w="3175373" h="408865">
                    <a:moveTo>
                      <a:pt x="20252" y="0"/>
                    </a:moveTo>
                    <a:lnTo>
                      <a:pt x="3155121" y="0"/>
                    </a:lnTo>
                    <a:cubicBezTo>
                      <a:pt x="3160492" y="0"/>
                      <a:pt x="3165644" y="2134"/>
                      <a:pt x="3169442" y="5932"/>
                    </a:cubicBezTo>
                    <a:cubicBezTo>
                      <a:pt x="3173240" y="9730"/>
                      <a:pt x="3175373" y="14881"/>
                      <a:pt x="3175373" y="20252"/>
                    </a:cubicBezTo>
                    <a:lnTo>
                      <a:pt x="3175373" y="388612"/>
                    </a:lnTo>
                    <a:cubicBezTo>
                      <a:pt x="3175373" y="399797"/>
                      <a:pt x="3166306" y="408865"/>
                      <a:pt x="3155121" y="408865"/>
                    </a:cubicBezTo>
                    <a:lnTo>
                      <a:pt x="20252" y="408865"/>
                    </a:lnTo>
                    <a:cubicBezTo>
                      <a:pt x="14881" y="408865"/>
                      <a:pt x="9730" y="406731"/>
                      <a:pt x="5932" y="402933"/>
                    </a:cubicBezTo>
                    <a:cubicBezTo>
                      <a:pt x="2134" y="399135"/>
                      <a:pt x="0" y="393983"/>
                      <a:pt x="0" y="388612"/>
                    </a:cubicBezTo>
                    <a:lnTo>
                      <a:pt x="0" y="20252"/>
                    </a:lnTo>
                    <a:cubicBezTo>
                      <a:pt x="0" y="9067"/>
                      <a:pt x="9067" y="0"/>
                      <a:pt x="20252" y="0"/>
                    </a:cubicBezTo>
                    <a:close/>
                  </a:path>
                </a:pathLst>
              </a:custGeom>
              <a:solidFill>
                <a:srgbClr val="FFFFFF"/>
              </a:solidFill>
              <a:ln cap="rnd">
                <a:noFill/>
                <a:prstDash val="solid"/>
                <a:round/>
              </a:ln>
            </p:spPr>
            <p:txBody>
              <a:bodyPr/>
              <a:lstStyle/>
              <a:p>
                <a:endParaRPr lang="en-US"/>
              </a:p>
            </p:txBody>
          </p:sp>
          <p:sp>
            <p:nvSpPr>
              <p:cNvPr id="20" name="TextBox 20"/>
              <p:cNvSpPr txBox="1"/>
              <p:nvPr/>
            </p:nvSpPr>
            <p:spPr>
              <a:xfrm>
                <a:off x="0" y="38100"/>
                <a:ext cx="3175373" cy="370765"/>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1" name="TextBox 21"/>
            <p:cNvSpPr txBox="1"/>
            <p:nvPr/>
          </p:nvSpPr>
          <p:spPr>
            <a:xfrm>
              <a:off x="0" y="297698"/>
              <a:ext cx="12742383" cy="1025525"/>
            </a:xfrm>
            <a:prstGeom prst="rect">
              <a:avLst/>
            </a:prstGeom>
          </p:spPr>
          <p:txBody>
            <a:bodyPr lIns="0" tIns="0" rIns="0" bIns="0" rtlCol="0" anchor="t">
              <a:spAutoFit/>
            </a:bodyPr>
            <a:lstStyle/>
            <a:p>
              <a:pPr marL="0" lvl="1" indent="0" algn="ctr">
                <a:lnSpc>
                  <a:spcPts val="6000"/>
                </a:lnSpc>
                <a:spcBef>
                  <a:spcPct val="0"/>
                </a:spcBef>
              </a:pPr>
              <a:r>
                <a:rPr lang="en-US" sz="5000">
                  <a:solidFill>
                    <a:srgbClr val="000000"/>
                  </a:solidFill>
                  <a:latin typeface="Itim"/>
                </a:rPr>
                <a:t>Thiết kế nhỏ gọn</a:t>
              </a:r>
            </a:p>
          </p:txBody>
        </p:sp>
      </p:grpSp>
      <p:grpSp>
        <p:nvGrpSpPr>
          <p:cNvPr id="22" name="Group 22"/>
          <p:cNvGrpSpPr/>
          <p:nvPr/>
        </p:nvGrpSpPr>
        <p:grpSpPr>
          <a:xfrm>
            <a:off x="17328993" y="9368977"/>
            <a:ext cx="646614" cy="666204"/>
            <a:chOff x="0" y="0"/>
            <a:chExt cx="862152" cy="888272"/>
          </a:xfrm>
        </p:grpSpPr>
        <p:grpSp>
          <p:nvGrpSpPr>
            <p:cNvPr id="23" name="Group 23"/>
            <p:cNvGrpSpPr/>
            <p:nvPr/>
          </p:nvGrpSpPr>
          <p:grpSpPr>
            <a:xfrm>
              <a:off x="0" y="0"/>
              <a:ext cx="862152" cy="888272"/>
              <a:chOff x="0" y="0"/>
              <a:chExt cx="278538" cy="286976"/>
            </a:xfrm>
          </p:grpSpPr>
          <p:sp>
            <p:nvSpPr>
              <p:cNvPr id="24" name="Freeform 24"/>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25" name="TextBox 25"/>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6" name="TextBox 26"/>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15</a:t>
              </a: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81021" y="1288256"/>
          <a:ext cx="17525958" cy="7953374"/>
        </p:xfrm>
        <a:graphic>
          <a:graphicData uri="http://schemas.openxmlformats.org/drawingml/2006/table">
            <a:tbl>
              <a:tblPr/>
              <a:tblGrid>
                <a:gridCol w="3063488">
                  <a:extLst>
                    <a:ext uri="{9D8B030D-6E8A-4147-A177-3AD203B41FA5}">
                      <a16:colId xmlns:a16="http://schemas.microsoft.com/office/drawing/2014/main" val="20000"/>
                    </a:ext>
                  </a:extLst>
                </a:gridCol>
                <a:gridCol w="7642526">
                  <a:extLst>
                    <a:ext uri="{9D8B030D-6E8A-4147-A177-3AD203B41FA5}">
                      <a16:colId xmlns:a16="http://schemas.microsoft.com/office/drawing/2014/main" val="20001"/>
                    </a:ext>
                  </a:extLst>
                </a:gridCol>
                <a:gridCol w="6819944">
                  <a:extLst>
                    <a:ext uri="{9D8B030D-6E8A-4147-A177-3AD203B41FA5}">
                      <a16:colId xmlns:a16="http://schemas.microsoft.com/office/drawing/2014/main" val="20002"/>
                    </a:ext>
                  </a:extLst>
                </a:gridCol>
              </a:tblGrid>
              <a:tr h="1194918">
                <a:tc rowSpan="2">
                  <a:txBody>
                    <a:bodyPr/>
                    <a:lstStyle/>
                    <a:p>
                      <a:pPr algn="ctr">
                        <a:lnSpc>
                          <a:spcPts val="5319"/>
                        </a:lnSpc>
                        <a:defRPr/>
                      </a:pPr>
                      <a:r>
                        <a:rPr lang="en-US" sz="3799">
                          <a:solidFill>
                            <a:srgbClr val="000000"/>
                          </a:solidFill>
                          <a:latin typeface="Itim"/>
                        </a:rPr>
                        <a:t>Phương án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AC3F"/>
                    </a:solidFill>
                  </a:tcPr>
                </a:tc>
                <a:tc gridSpan="2">
                  <a:txBody>
                    <a:bodyPr/>
                    <a:lstStyle/>
                    <a:p>
                      <a:pPr algn="ctr">
                        <a:lnSpc>
                          <a:spcPts val="5319"/>
                        </a:lnSpc>
                        <a:defRPr/>
                      </a:pPr>
                      <a:r>
                        <a:rPr lang="en-US" sz="3799">
                          <a:solidFill>
                            <a:srgbClr val="000000"/>
                          </a:solidFill>
                          <a:latin typeface="Itim"/>
                        </a:rPr>
                        <a:t>Tiêu chí đánh giá</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AC3F"/>
                    </a:solidFill>
                  </a:tcPr>
                </a:tc>
                <a:tc hMerge="1">
                  <a:txBody>
                    <a:bodyPr/>
                    <a:lstStyle/>
                    <a:p>
                      <a:pPr algn="ctr">
                        <a:lnSpc>
                          <a:spcPts val="5319"/>
                        </a:lnSpc>
                        <a:defRPr/>
                      </a:pPr>
                      <a:r>
                        <a:rPr lang="en-US" sz="3799">
                          <a:solidFill>
                            <a:srgbClr val="000000"/>
                          </a:solidFill>
                          <a:latin typeface="Itim"/>
                        </a:rPr>
                        <a:t>Tiêu chí đánh giá</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AC3F"/>
                    </a:solidFill>
                  </a:tcPr>
                </a:tc>
                <a:extLst>
                  <a:ext uri="{0D108BD9-81ED-4DB2-BD59-A6C34878D82A}">
                    <a16:rowId xmlns:a16="http://schemas.microsoft.com/office/drawing/2014/main" val="10000"/>
                  </a:ext>
                </a:extLst>
              </a:tr>
              <a:tr h="1118443">
                <a:tc vMerge="1">
                  <a:txBody>
                    <a:bodyPr/>
                    <a:lstStyle/>
                    <a:p>
                      <a:pPr algn="ctr">
                        <a:lnSpc>
                          <a:spcPts val="5319"/>
                        </a:lnSpc>
                        <a:defRPr/>
                      </a:pPr>
                      <a:r>
                        <a:rPr lang="en-US" sz="3799">
                          <a:solidFill>
                            <a:srgbClr val="000000"/>
                          </a:solidFill>
                          <a:latin typeface="Itim"/>
                        </a:rPr>
                        <a:t>Phương án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AC3F"/>
                    </a:solidFill>
                  </a:tcPr>
                </a:tc>
                <a:tc>
                  <a:txBody>
                    <a:bodyPr/>
                    <a:lstStyle/>
                    <a:p>
                      <a:pPr algn="ctr">
                        <a:lnSpc>
                          <a:spcPts val="4759"/>
                        </a:lnSpc>
                        <a:defRPr/>
                      </a:pPr>
                      <a:r>
                        <a:rPr lang="en-US" sz="3399">
                          <a:solidFill>
                            <a:srgbClr val="000000"/>
                          </a:solidFill>
                          <a:latin typeface="Itim"/>
                        </a:rPr>
                        <a:t>Kích thước – Độ phức tạp</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2C748"/>
                    </a:solidFill>
                  </a:tcPr>
                </a:tc>
                <a:tc>
                  <a:txBody>
                    <a:bodyPr/>
                    <a:lstStyle/>
                    <a:p>
                      <a:pPr algn="ctr">
                        <a:lnSpc>
                          <a:spcPts val="4759"/>
                        </a:lnSpc>
                        <a:defRPr/>
                      </a:pPr>
                      <a:r>
                        <a:rPr lang="en-US" sz="3399">
                          <a:solidFill>
                            <a:srgbClr val="000000"/>
                          </a:solidFill>
                          <a:latin typeface="Itim"/>
                        </a:rPr>
                        <a:t>Khả năng điều chỉnh tần số</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2C748"/>
                    </a:solidFill>
                  </a:tcPr>
                </a:tc>
                <a:extLst>
                  <a:ext uri="{0D108BD9-81ED-4DB2-BD59-A6C34878D82A}">
                    <a16:rowId xmlns:a16="http://schemas.microsoft.com/office/drawing/2014/main" val="10001"/>
                  </a:ext>
                </a:extLst>
              </a:tr>
              <a:tr h="3078109">
                <a:tc>
                  <a:txBody>
                    <a:bodyPr/>
                    <a:lstStyle/>
                    <a:p>
                      <a:pPr algn="ctr">
                        <a:lnSpc>
                          <a:spcPts val="4060"/>
                        </a:lnSpc>
                        <a:defRPr/>
                      </a:pPr>
                      <a:endParaRPr lang="en-US" sz="1100"/>
                    </a:p>
                    <a:p>
                      <a:pPr algn="ctr">
                        <a:lnSpc>
                          <a:spcPts val="4060"/>
                        </a:lnSpc>
                      </a:pPr>
                      <a:endParaRPr lang="en-US" sz="1100"/>
                    </a:p>
                    <a:p>
                      <a:pPr algn="ctr">
                        <a:lnSpc>
                          <a:spcPts val="4060"/>
                        </a:lnSpc>
                      </a:pPr>
                      <a:endParaRPr lang="en-US" sz="1100"/>
                    </a:p>
                    <a:p>
                      <a:pPr algn="ctr">
                        <a:lnSpc>
                          <a:spcPts val="4060"/>
                        </a:lnSpc>
                      </a:pPr>
                      <a:endParaRPr lang="en-US" sz="1100"/>
                    </a:p>
                    <a:p>
                      <a:pPr algn="ctr">
                        <a:lnSpc>
                          <a:spcPts val="4060"/>
                        </a:lnSpc>
                      </a:pPr>
                      <a:r>
                        <a:rPr lang="en-US" sz="2900">
                          <a:solidFill>
                            <a:srgbClr val="000000"/>
                          </a:solidFill>
                          <a:latin typeface="Itim"/>
                        </a:rPr>
                        <a:t>NE555</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2C748"/>
                    </a:solidFill>
                  </a:tcPr>
                </a:tc>
                <a:tc>
                  <a:txBody>
                    <a:bodyPr/>
                    <a:lstStyle/>
                    <a:p>
                      <a:pPr algn="ctr">
                        <a:lnSpc>
                          <a:spcPts val="4060"/>
                        </a:lnSpc>
                        <a:defRPr/>
                      </a:pPr>
                      <a:r>
                        <a:rPr lang="en-US" sz="2900">
                          <a:solidFill>
                            <a:srgbClr val="000000"/>
                          </a:solidFill>
                          <a:latin typeface="Itim"/>
                        </a:rPr>
                        <a:t>-Đơn giản và nhỏ gọn, dễ dàng tích hợp vào các mạch nhỏ.</a:t>
                      </a:r>
                      <a:endParaRPr lang="en-US" sz="1100"/>
                    </a:p>
                    <a:p>
                      <a:pPr algn="ctr">
                        <a:lnSpc>
                          <a:spcPts val="4060"/>
                        </a:lnSpc>
                      </a:pPr>
                      <a:r>
                        <a:rPr lang="en-US" sz="2900">
                          <a:solidFill>
                            <a:srgbClr val="000000"/>
                          </a:solidFill>
                          <a:latin typeface="Itim"/>
                        </a:rPr>
                        <a:t>-Chỉ có một bộ dao động, phù hợp cho yêu cầu một kênh thời gian.</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-Dễ thay đổi, tính toán hơn do bộ đếm độc lập.</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2"/>
                  </a:ext>
                </a:extLst>
              </a:tr>
              <a:tr h="2561904">
                <a:tc>
                  <a:txBody>
                    <a:bodyPr/>
                    <a:lstStyle/>
                    <a:p>
                      <a:pPr algn="ctr">
                        <a:lnSpc>
                          <a:spcPts val="4060"/>
                        </a:lnSpc>
                        <a:defRPr/>
                      </a:pPr>
                      <a:endParaRPr lang="en-US" sz="1100"/>
                    </a:p>
                    <a:p>
                      <a:pPr algn="ctr">
                        <a:lnSpc>
                          <a:spcPts val="4060"/>
                        </a:lnSpc>
                      </a:pPr>
                      <a:endParaRPr lang="en-US" sz="1100"/>
                    </a:p>
                    <a:p>
                      <a:pPr algn="ctr">
                        <a:lnSpc>
                          <a:spcPts val="4060"/>
                        </a:lnSpc>
                      </a:pPr>
                      <a:endParaRPr lang="en-US" sz="1100"/>
                    </a:p>
                    <a:p>
                      <a:pPr algn="ctr">
                        <a:lnSpc>
                          <a:spcPts val="4060"/>
                        </a:lnSpc>
                      </a:pPr>
                      <a:r>
                        <a:rPr lang="en-US" sz="2900">
                          <a:solidFill>
                            <a:srgbClr val="000000"/>
                          </a:solidFill>
                          <a:latin typeface="Itim"/>
                        </a:rPr>
                        <a:t>NE556</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2C748"/>
                    </a:solidFill>
                  </a:tcPr>
                </a:tc>
                <a:tc>
                  <a:txBody>
                    <a:bodyPr/>
                    <a:lstStyle/>
                    <a:p>
                      <a:pPr algn="ctr">
                        <a:lnSpc>
                          <a:spcPts val="4060"/>
                        </a:lnSpc>
                        <a:defRPr/>
                      </a:pPr>
                      <a:r>
                        <a:rPr lang="en-US" sz="2900">
                          <a:solidFill>
                            <a:srgbClr val="000000"/>
                          </a:solidFill>
                          <a:latin typeface="Itim"/>
                        </a:rPr>
                        <a:t>-Tích hợp hai bộ dao động.</a:t>
                      </a:r>
                      <a:endParaRPr lang="en-US" sz="1100"/>
                    </a:p>
                    <a:p>
                      <a:pPr algn="ctr">
                        <a:lnSpc>
                          <a:spcPts val="4060"/>
                        </a:lnSpc>
                      </a:pPr>
                      <a:r>
                        <a:rPr lang="en-US" sz="2900">
                          <a:solidFill>
                            <a:srgbClr val="000000"/>
                          </a:solidFill>
                          <a:latin typeface="Itim"/>
                        </a:rPr>
                        <a:t>-Kích thước lớn hơn, khó khăn trong việc sửa chữa và thay thế.</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 Khó thay đổi, tính toán hơn do là bộ tích hợp.</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3"/>
                  </a:ext>
                </a:extLst>
              </a:tr>
            </a:tbl>
          </a:graphicData>
        </a:graphic>
      </p:graphicFrame>
      <p:sp>
        <p:nvSpPr>
          <p:cNvPr id="3" name="Freeform 3"/>
          <p:cNvSpPr/>
          <p:nvPr/>
        </p:nvSpPr>
        <p:spPr>
          <a:xfrm>
            <a:off x="1028700" y="3983529"/>
            <a:ext cx="1780704" cy="1780704"/>
          </a:xfrm>
          <a:custGeom>
            <a:avLst/>
            <a:gdLst/>
            <a:ahLst/>
            <a:cxnLst/>
            <a:rect l="l" t="t" r="r" b="b"/>
            <a:pathLst>
              <a:path w="1780704" h="1780704">
                <a:moveTo>
                  <a:pt x="0" y="0"/>
                </a:moveTo>
                <a:lnTo>
                  <a:pt x="1780704" y="0"/>
                </a:lnTo>
                <a:lnTo>
                  <a:pt x="1780704" y="1780704"/>
                </a:lnTo>
                <a:lnTo>
                  <a:pt x="0" y="1780704"/>
                </a:lnTo>
                <a:lnTo>
                  <a:pt x="0" y="0"/>
                </a:lnTo>
                <a:close/>
              </a:path>
            </a:pathLst>
          </a:custGeom>
          <a:blipFill>
            <a:blip r:embed="rId2"/>
            <a:stretch>
              <a:fillRect/>
            </a:stretch>
          </a:blipFill>
        </p:spPr>
        <p:txBody>
          <a:bodyPr/>
          <a:lstStyle/>
          <a:p>
            <a:endParaRPr lang="en-US"/>
          </a:p>
        </p:txBody>
      </p:sp>
      <p:sp>
        <p:nvSpPr>
          <p:cNvPr id="4" name="Freeform 4"/>
          <p:cNvSpPr/>
          <p:nvPr/>
        </p:nvSpPr>
        <p:spPr>
          <a:xfrm>
            <a:off x="859126" y="6963585"/>
            <a:ext cx="2119851" cy="1375254"/>
          </a:xfrm>
          <a:custGeom>
            <a:avLst/>
            <a:gdLst/>
            <a:ahLst/>
            <a:cxnLst/>
            <a:rect l="l" t="t" r="r" b="b"/>
            <a:pathLst>
              <a:path w="2119851" h="1375254">
                <a:moveTo>
                  <a:pt x="0" y="0"/>
                </a:moveTo>
                <a:lnTo>
                  <a:pt x="2119852" y="0"/>
                </a:lnTo>
                <a:lnTo>
                  <a:pt x="2119852" y="1375254"/>
                </a:lnTo>
                <a:lnTo>
                  <a:pt x="0" y="1375254"/>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17328993" y="9368977"/>
            <a:ext cx="646614" cy="666204"/>
            <a:chOff x="0" y="0"/>
            <a:chExt cx="862152" cy="888272"/>
          </a:xfrm>
        </p:grpSpPr>
        <p:grpSp>
          <p:nvGrpSpPr>
            <p:cNvPr id="6" name="Group 6"/>
            <p:cNvGrpSpPr/>
            <p:nvPr/>
          </p:nvGrpSpPr>
          <p:grpSpPr>
            <a:xfrm>
              <a:off x="0" y="0"/>
              <a:ext cx="862152" cy="888272"/>
              <a:chOff x="0" y="0"/>
              <a:chExt cx="278538" cy="286976"/>
            </a:xfrm>
          </p:grpSpPr>
          <p:sp>
            <p:nvSpPr>
              <p:cNvPr id="7" name="Freeform 7"/>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8" name="TextBox 8"/>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9" name="TextBox 9"/>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16</a:t>
              </a:r>
            </a:p>
          </p:txBody>
        </p:sp>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2742800" y="234834"/>
            <a:ext cx="12802400" cy="1992543"/>
            <a:chOff x="0" y="0"/>
            <a:chExt cx="17069866" cy="2656723"/>
          </a:xfrm>
        </p:grpSpPr>
        <p:grpSp>
          <p:nvGrpSpPr>
            <p:cNvPr id="3" name="Group 3"/>
            <p:cNvGrpSpPr/>
            <p:nvPr/>
          </p:nvGrpSpPr>
          <p:grpSpPr>
            <a:xfrm>
              <a:off x="0" y="0"/>
              <a:ext cx="17069866" cy="2656723"/>
              <a:chOff x="0" y="0"/>
              <a:chExt cx="4253773" cy="662050"/>
            </a:xfrm>
          </p:grpSpPr>
          <p:sp>
            <p:nvSpPr>
              <p:cNvPr id="4" name="Freeform 4"/>
              <p:cNvSpPr/>
              <p:nvPr/>
            </p:nvSpPr>
            <p:spPr>
              <a:xfrm>
                <a:off x="0" y="0"/>
                <a:ext cx="4253773" cy="662050"/>
              </a:xfrm>
              <a:custGeom>
                <a:avLst/>
                <a:gdLst/>
                <a:ahLst/>
                <a:cxnLst/>
                <a:rect l="l" t="t" r="r" b="b"/>
                <a:pathLst>
                  <a:path w="4253773" h="662050">
                    <a:moveTo>
                      <a:pt x="15118" y="0"/>
                    </a:moveTo>
                    <a:lnTo>
                      <a:pt x="4238654" y="0"/>
                    </a:lnTo>
                    <a:cubicBezTo>
                      <a:pt x="4242664" y="0"/>
                      <a:pt x="4246509" y="1593"/>
                      <a:pt x="4249345" y="4428"/>
                    </a:cubicBezTo>
                    <a:cubicBezTo>
                      <a:pt x="4252180" y="7263"/>
                      <a:pt x="4253773" y="11109"/>
                      <a:pt x="4253773" y="15118"/>
                    </a:cubicBezTo>
                    <a:lnTo>
                      <a:pt x="4253773" y="646931"/>
                    </a:lnTo>
                    <a:cubicBezTo>
                      <a:pt x="4253773" y="655281"/>
                      <a:pt x="4247004" y="662050"/>
                      <a:pt x="4238654" y="662050"/>
                    </a:cubicBezTo>
                    <a:lnTo>
                      <a:pt x="15118" y="662050"/>
                    </a:lnTo>
                    <a:cubicBezTo>
                      <a:pt x="11109" y="662050"/>
                      <a:pt x="7263" y="660457"/>
                      <a:pt x="4428" y="657622"/>
                    </a:cubicBezTo>
                    <a:cubicBezTo>
                      <a:pt x="1593" y="654786"/>
                      <a:pt x="0" y="650941"/>
                      <a:pt x="0" y="646931"/>
                    </a:cubicBezTo>
                    <a:lnTo>
                      <a:pt x="0" y="15118"/>
                    </a:lnTo>
                    <a:cubicBezTo>
                      <a:pt x="0" y="6769"/>
                      <a:pt x="6769" y="0"/>
                      <a:pt x="15118" y="0"/>
                    </a:cubicBezTo>
                    <a:close/>
                  </a:path>
                </a:pathLst>
              </a:custGeom>
              <a:solidFill>
                <a:srgbClr val="FFFFFF"/>
              </a:solidFill>
              <a:ln cap="rnd">
                <a:noFill/>
                <a:prstDash val="solid"/>
                <a:round/>
              </a:ln>
            </p:spPr>
            <p:txBody>
              <a:bodyPr/>
              <a:lstStyle/>
              <a:p>
                <a:endParaRPr lang="en-US"/>
              </a:p>
            </p:txBody>
          </p:sp>
          <p:sp>
            <p:nvSpPr>
              <p:cNvPr id="5" name="TextBox 5"/>
              <p:cNvSpPr txBox="1"/>
              <p:nvPr/>
            </p:nvSpPr>
            <p:spPr>
              <a:xfrm>
                <a:off x="0" y="19050"/>
                <a:ext cx="4253773" cy="643000"/>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6" name="TextBox 6"/>
            <p:cNvSpPr txBox="1"/>
            <p:nvPr/>
          </p:nvSpPr>
          <p:spPr>
            <a:xfrm>
              <a:off x="0" y="297698"/>
              <a:ext cx="17069866" cy="2041525"/>
            </a:xfrm>
            <a:prstGeom prst="rect">
              <a:avLst/>
            </a:prstGeom>
          </p:spPr>
          <p:txBody>
            <a:bodyPr lIns="0" tIns="0" rIns="0" bIns="0" rtlCol="0" anchor="t">
              <a:spAutoFit/>
            </a:bodyPr>
            <a:lstStyle/>
            <a:p>
              <a:pPr marL="0" lvl="1" indent="0" algn="ctr">
                <a:lnSpc>
                  <a:spcPts val="6000"/>
                </a:lnSpc>
                <a:spcBef>
                  <a:spcPct val="0"/>
                </a:spcBef>
              </a:pPr>
              <a:r>
                <a:rPr lang="en-US" sz="5000">
                  <a:solidFill>
                    <a:srgbClr val="000000"/>
                  </a:solidFill>
                  <a:latin typeface="Itim"/>
                </a:rPr>
                <a:t>  NE555: Là bộ đếm giúp tạo ra độ trễ hay giao động về thời gian.</a:t>
              </a:r>
            </a:p>
          </p:txBody>
        </p:sp>
      </p:grpSp>
      <p:sp>
        <p:nvSpPr>
          <p:cNvPr id="7" name="Freeform 7"/>
          <p:cNvSpPr/>
          <p:nvPr/>
        </p:nvSpPr>
        <p:spPr>
          <a:xfrm>
            <a:off x="4032118" y="2721560"/>
            <a:ext cx="10223765" cy="7182195"/>
          </a:xfrm>
          <a:custGeom>
            <a:avLst/>
            <a:gdLst/>
            <a:ahLst/>
            <a:cxnLst/>
            <a:rect l="l" t="t" r="r" b="b"/>
            <a:pathLst>
              <a:path w="10223765" h="7182195">
                <a:moveTo>
                  <a:pt x="0" y="0"/>
                </a:moveTo>
                <a:lnTo>
                  <a:pt x="10223764" y="0"/>
                </a:lnTo>
                <a:lnTo>
                  <a:pt x="10223764" y="7182194"/>
                </a:lnTo>
                <a:lnTo>
                  <a:pt x="0" y="7182194"/>
                </a:lnTo>
                <a:lnTo>
                  <a:pt x="0" y="0"/>
                </a:lnTo>
                <a:close/>
              </a:path>
            </a:pathLst>
          </a:custGeom>
          <a:blipFill>
            <a:blip r:embed="rId3"/>
            <a:stretch>
              <a:fillRect/>
            </a:stretch>
          </a:blipFill>
        </p:spPr>
        <p:txBody>
          <a:bodyPr/>
          <a:lstStyle/>
          <a:p>
            <a:endParaRPr lang="en-US"/>
          </a:p>
        </p:txBody>
      </p:sp>
      <p:grpSp>
        <p:nvGrpSpPr>
          <p:cNvPr id="8" name="Group 8"/>
          <p:cNvGrpSpPr/>
          <p:nvPr/>
        </p:nvGrpSpPr>
        <p:grpSpPr>
          <a:xfrm>
            <a:off x="17328993" y="9368977"/>
            <a:ext cx="646614" cy="666204"/>
            <a:chOff x="0" y="0"/>
            <a:chExt cx="862152" cy="888272"/>
          </a:xfrm>
        </p:grpSpPr>
        <p:grpSp>
          <p:nvGrpSpPr>
            <p:cNvPr id="9" name="Group 9"/>
            <p:cNvGrpSpPr/>
            <p:nvPr/>
          </p:nvGrpSpPr>
          <p:grpSpPr>
            <a:xfrm>
              <a:off x="0" y="0"/>
              <a:ext cx="862152" cy="888272"/>
              <a:chOff x="0" y="0"/>
              <a:chExt cx="278538" cy="286976"/>
            </a:xfrm>
          </p:grpSpPr>
          <p:sp>
            <p:nvSpPr>
              <p:cNvPr id="10" name="Freeform 10"/>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1" name="TextBox 11"/>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2" name="TextBox 12"/>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17</a:t>
              </a:r>
            </a:p>
          </p:txBody>
        </p:sp>
      </p:gr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748108" y="2775208"/>
          <a:ext cx="10791784" cy="6483093"/>
        </p:xfrm>
        <a:graphic>
          <a:graphicData uri="http://schemas.openxmlformats.org/drawingml/2006/table">
            <a:tbl>
              <a:tblPr/>
              <a:tblGrid>
                <a:gridCol w="5395892">
                  <a:extLst>
                    <a:ext uri="{9D8B030D-6E8A-4147-A177-3AD203B41FA5}">
                      <a16:colId xmlns:a16="http://schemas.microsoft.com/office/drawing/2014/main" val="20000"/>
                    </a:ext>
                  </a:extLst>
                </a:gridCol>
                <a:gridCol w="5395892">
                  <a:extLst>
                    <a:ext uri="{9D8B030D-6E8A-4147-A177-3AD203B41FA5}">
                      <a16:colId xmlns:a16="http://schemas.microsoft.com/office/drawing/2014/main" val="20001"/>
                    </a:ext>
                  </a:extLst>
                </a:gridCol>
              </a:tblGrid>
              <a:tr h="1333334">
                <a:tc>
                  <a:txBody>
                    <a:bodyPr/>
                    <a:lstStyle/>
                    <a:p>
                      <a:pPr algn="ctr">
                        <a:lnSpc>
                          <a:spcPts val="4900"/>
                        </a:lnSpc>
                        <a:defRPr/>
                      </a:pPr>
                      <a:r>
                        <a:rPr lang="en-US" sz="3500">
                          <a:solidFill>
                            <a:srgbClr val="000000"/>
                          </a:solidFill>
                          <a:latin typeface="Itim"/>
                        </a:rPr>
                        <a:t>Điện áp đầu vào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C748"/>
                    </a:solidFill>
                  </a:tcPr>
                </a:tc>
                <a:tc>
                  <a:txBody>
                    <a:bodyPr/>
                    <a:lstStyle/>
                    <a:p>
                      <a:pPr algn="ctr">
                        <a:lnSpc>
                          <a:spcPts val="4900"/>
                        </a:lnSpc>
                        <a:defRPr/>
                      </a:pPr>
                      <a:r>
                        <a:rPr lang="en-US" sz="3500">
                          <a:solidFill>
                            <a:srgbClr val="000000"/>
                          </a:solidFill>
                          <a:latin typeface="Itim"/>
                        </a:rPr>
                        <a:t>4,5 ~ 16V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765"/>
                    </a:solidFill>
                  </a:tcPr>
                </a:tc>
                <a:extLst>
                  <a:ext uri="{0D108BD9-81ED-4DB2-BD59-A6C34878D82A}">
                    <a16:rowId xmlns:a16="http://schemas.microsoft.com/office/drawing/2014/main" val="10000"/>
                  </a:ext>
                </a:extLst>
              </a:tr>
              <a:tr h="1149757">
                <a:tc>
                  <a:txBody>
                    <a:bodyPr/>
                    <a:lstStyle/>
                    <a:p>
                      <a:pPr algn="ctr">
                        <a:lnSpc>
                          <a:spcPts val="4900"/>
                        </a:lnSpc>
                        <a:defRPr/>
                      </a:pPr>
                      <a:r>
                        <a:rPr lang="en-US" sz="3500">
                          <a:solidFill>
                            <a:srgbClr val="000000"/>
                          </a:solidFill>
                          <a:latin typeface="Itim"/>
                        </a:rPr>
                        <a:t>Dòng điện cung cấp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C748"/>
                    </a:solidFill>
                  </a:tcPr>
                </a:tc>
                <a:tc>
                  <a:txBody>
                    <a:bodyPr/>
                    <a:lstStyle/>
                    <a:p>
                      <a:pPr algn="ctr">
                        <a:lnSpc>
                          <a:spcPts val="4900"/>
                        </a:lnSpc>
                        <a:defRPr/>
                      </a:pPr>
                      <a:r>
                        <a:rPr lang="en-US" sz="3500">
                          <a:solidFill>
                            <a:srgbClr val="000000"/>
                          </a:solidFill>
                          <a:latin typeface="Itim"/>
                        </a:rPr>
                        <a:t>10mA ~ 15mA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765"/>
                    </a:solidFill>
                  </a:tcPr>
                </a:tc>
                <a:extLst>
                  <a:ext uri="{0D108BD9-81ED-4DB2-BD59-A6C34878D82A}">
                    <a16:rowId xmlns:a16="http://schemas.microsoft.com/office/drawing/2014/main" val="10001"/>
                  </a:ext>
                </a:extLst>
              </a:tr>
              <a:tr h="1333334">
                <a:tc>
                  <a:txBody>
                    <a:bodyPr/>
                    <a:lstStyle/>
                    <a:p>
                      <a:pPr algn="ctr">
                        <a:lnSpc>
                          <a:spcPts val="4900"/>
                        </a:lnSpc>
                        <a:defRPr/>
                      </a:pPr>
                      <a:r>
                        <a:rPr lang="en-US" sz="3500">
                          <a:solidFill>
                            <a:srgbClr val="000000"/>
                          </a:solidFill>
                          <a:latin typeface="Itim"/>
                        </a:rPr>
                        <a:t>Dải tần số hoạt động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C748"/>
                    </a:solidFill>
                  </a:tcPr>
                </a:tc>
                <a:tc>
                  <a:txBody>
                    <a:bodyPr/>
                    <a:lstStyle/>
                    <a:p>
                      <a:pPr algn="ctr">
                        <a:lnSpc>
                          <a:spcPts val="4900"/>
                        </a:lnSpc>
                        <a:defRPr/>
                      </a:pPr>
                      <a:r>
                        <a:rPr lang="en-US" sz="3500">
                          <a:solidFill>
                            <a:srgbClr val="000000"/>
                          </a:solidFill>
                          <a:latin typeface="Itim"/>
                        </a:rPr>
                        <a:t>500kHz - 2MHz</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765"/>
                    </a:solidFill>
                  </a:tcPr>
                </a:tc>
                <a:extLst>
                  <a:ext uri="{0D108BD9-81ED-4DB2-BD59-A6C34878D82A}">
                    <a16:rowId xmlns:a16="http://schemas.microsoft.com/office/drawing/2014/main" val="10002"/>
                  </a:ext>
                </a:extLst>
              </a:tr>
              <a:tr h="1333334">
                <a:tc>
                  <a:txBody>
                    <a:bodyPr/>
                    <a:lstStyle/>
                    <a:p>
                      <a:pPr algn="ctr">
                        <a:lnSpc>
                          <a:spcPts val="4900"/>
                        </a:lnSpc>
                        <a:defRPr/>
                      </a:pPr>
                      <a:r>
                        <a:rPr lang="en-US" sz="3500">
                          <a:solidFill>
                            <a:srgbClr val="000000"/>
                          </a:solidFill>
                          <a:latin typeface="Itim"/>
                        </a:rPr>
                        <a:t>Công suất lớn nhất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C748"/>
                    </a:solidFill>
                  </a:tcPr>
                </a:tc>
                <a:tc>
                  <a:txBody>
                    <a:bodyPr/>
                    <a:lstStyle/>
                    <a:p>
                      <a:pPr algn="ctr">
                        <a:lnSpc>
                          <a:spcPts val="4900"/>
                        </a:lnSpc>
                        <a:defRPr/>
                      </a:pPr>
                      <a:r>
                        <a:rPr lang="en-US" sz="3500">
                          <a:solidFill>
                            <a:srgbClr val="000000"/>
                          </a:solidFill>
                          <a:latin typeface="Itim"/>
                        </a:rPr>
                        <a:t>600mW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765"/>
                    </a:solidFill>
                  </a:tcPr>
                </a:tc>
                <a:extLst>
                  <a:ext uri="{0D108BD9-81ED-4DB2-BD59-A6C34878D82A}">
                    <a16:rowId xmlns:a16="http://schemas.microsoft.com/office/drawing/2014/main" val="10003"/>
                  </a:ext>
                </a:extLst>
              </a:tr>
              <a:tr h="1333334">
                <a:tc>
                  <a:txBody>
                    <a:bodyPr/>
                    <a:lstStyle/>
                    <a:p>
                      <a:pPr algn="ctr">
                        <a:lnSpc>
                          <a:spcPts val="4900"/>
                        </a:lnSpc>
                        <a:defRPr/>
                      </a:pPr>
                      <a:r>
                        <a:rPr lang="en-US" sz="3500">
                          <a:solidFill>
                            <a:srgbClr val="000000"/>
                          </a:solidFill>
                          <a:latin typeface="Itim"/>
                        </a:rPr>
                        <a:t>Nhiệt độ hoạt động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C748"/>
                    </a:solidFill>
                  </a:tcPr>
                </a:tc>
                <a:tc>
                  <a:txBody>
                    <a:bodyPr/>
                    <a:lstStyle/>
                    <a:p>
                      <a:pPr algn="ctr">
                        <a:lnSpc>
                          <a:spcPts val="4900"/>
                        </a:lnSpc>
                        <a:defRPr/>
                      </a:pPr>
                      <a:r>
                        <a:rPr lang="en-US" sz="3500">
                          <a:solidFill>
                            <a:srgbClr val="000000"/>
                          </a:solidFill>
                          <a:latin typeface="Itim"/>
                          <a:ea typeface="Itim"/>
                        </a:rPr>
                        <a:t>0 ~ 70°C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765"/>
                    </a:solidFill>
                  </a:tcPr>
                </a:tc>
                <a:extLst>
                  <a:ext uri="{0D108BD9-81ED-4DB2-BD59-A6C34878D82A}">
                    <a16:rowId xmlns:a16="http://schemas.microsoft.com/office/drawing/2014/main" val="10004"/>
                  </a:ext>
                </a:extLst>
              </a:tr>
            </a:tbl>
          </a:graphicData>
        </a:graphic>
      </p:graphicFrame>
      <p:grpSp>
        <p:nvGrpSpPr>
          <p:cNvPr id="3" name="Group 3"/>
          <p:cNvGrpSpPr/>
          <p:nvPr/>
        </p:nvGrpSpPr>
        <p:grpSpPr>
          <a:xfrm>
            <a:off x="6730474" y="1028700"/>
            <a:ext cx="4827051" cy="999589"/>
            <a:chOff x="0" y="0"/>
            <a:chExt cx="6436069" cy="1332786"/>
          </a:xfrm>
        </p:grpSpPr>
        <p:grpSp>
          <p:nvGrpSpPr>
            <p:cNvPr id="4" name="Group 4"/>
            <p:cNvGrpSpPr/>
            <p:nvPr/>
          </p:nvGrpSpPr>
          <p:grpSpPr>
            <a:xfrm>
              <a:off x="0" y="0"/>
              <a:ext cx="6436069" cy="1332786"/>
              <a:chOff x="0" y="0"/>
              <a:chExt cx="2079257" cy="430574"/>
            </a:xfrm>
          </p:grpSpPr>
          <p:sp>
            <p:nvSpPr>
              <p:cNvPr id="5" name="Freeform 5"/>
              <p:cNvSpPr/>
              <p:nvPr/>
            </p:nvSpPr>
            <p:spPr>
              <a:xfrm>
                <a:off x="0" y="0"/>
                <a:ext cx="2079257" cy="430574"/>
              </a:xfrm>
              <a:custGeom>
                <a:avLst/>
                <a:gdLst/>
                <a:ahLst/>
                <a:cxnLst/>
                <a:rect l="l" t="t" r="r" b="b"/>
                <a:pathLst>
                  <a:path w="2079257" h="430574">
                    <a:moveTo>
                      <a:pt x="30929" y="0"/>
                    </a:moveTo>
                    <a:lnTo>
                      <a:pt x="2048329" y="0"/>
                    </a:lnTo>
                    <a:cubicBezTo>
                      <a:pt x="2056531" y="0"/>
                      <a:pt x="2064398" y="3259"/>
                      <a:pt x="2070199" y="9059"/>
                    </a:cubicBezTo>
                    <a:cubicBezTo>
                      <a:pt x="2075999" y="14859"/>
                      <a:pt x="2079257" y="22726"/>
                      <a:pt x="2079257" y="30929"/>
                    </a:cubicBezTo>
                    <a:lnTo>
                      <a:pt x="2079257" y="399645"/>
                    </a:lnTo>
                    <a:cubicBezTo>
                      <a:pt x="2079257" y="407848"/>
                      <a:pt x="2075999" y="415715"/>
                      <a:pt x="2070199" y="421515"/>
                    </a:cubicBezTo>
                    <a:cubicBezTo>
                      <a:pt x="2064398" y="427316"/>
                      <a:pt x="2056531" y="430574"/>
                      <a:pt x="2048329" y="430574"/>
                    </a:cubicBezTo>
                    <a:lnTo>
                      <a:pt x="30929" y="430574"/>
                    </a:lnTo>
                    <a:cubicBezTo>
                      <a:pt x="22726" y="430574"/>
                      <a:pt x="14859" y="427316"/>
                      <a:pt x="9059" y="421515"/>
                    </a:cubicBezTo>
                    <a:cubicBezTo>
                      <a:pt x="3259" y="415715"/>
                      <a:pt x="0" y="407848"/>
                      <a:pt x="0" y="399645"/>
                    </a:cubicBezTo>
                    <a:lnTo>
                      <a:pt x="0" y="30929"/>
                    </a:lnTo>
                    <a:cubicBezTo>
                      <a:pt x="0" y="22726"/>
                      <a:pt x="3259" y="14859"/>
                      <a:pt x="9059" y="9059"/>
                    </a:cubicBezTo>
                    <a:cubicBezTo>
                      <a:pt x="14859" y="3259"/>
                      <a:pt x="22726" y="0"/>
                      <a:pt x="30929" y="0"/>
                    </a:cubicBezTo>
                    <a:close/>
                  </a:path>
                </a:pathLst>
              </a:custGeom>
              <a:solidFill>
                <a:srgbClr val="F5AC3F"/>
              </a:solidFill>
              <a:ln cap="rnd">
                <a:noFill/>
                <a:prstDash val="solid"/>
                <a:round/>
              </a:ln>
            </p:spPr>
            <p:txBody>
              <a:bodyPr/>
              <a:lstStyle/>
              <a:p>
                <a:endParaRPr lang="en-US"/>
              </a:p>
            </p:txBody>
          </p:sp>
          <p:sp>
            <p:nvSpPr>
              <p:cNvPr id="6" name="TextBox 6"/>
              <p:cNvSpPr txBox="1"/>
              <p:nvPr/>
            </p:nvSpPr>
            <p:spPr>
              <a:xfrm>
                <a:off x="0" y="38100"/>
                <a:ext cx="2079257" cy="3924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7" name="TextBox 7"/>
            <p:cNvSpPr txBox="1"/>
            <p:nvPr/>
          </p:nvSpPr>
          <p:spPr>
            <a:xfrm>
              <a:off x="0" y="227455"/>
              <a:ext cx="6436069" cy="860425"/>
            </a:xfrm>
            <a:prstGeom prst="rect">
              <a:avLst/>
            </a:prstGeom>
          </p:spPr>
          <p:txBody>
            <a:bodyPr lIns="0" tIns="0" rIns="0" bIns="0" rtlCol="0" anchor="t">
              <a:spAutoFit/>
            </a:bodyPr>
            <a:lstStyle/>
            <a:p>
              <a:pPr marL="0" lvl="1" indent="0" algn="ctr">
                <a:lnSpc>
                  <a:spcPts val="5039"/>
                </a:lnSpc>
                <a:spcBef>
                  <a:spcPct val="0"/>
                </a:spcBef>
              </a:pPr>
              <a:r>
                <a:rPr lang="en-US" sz="4199">
                  <a:solidFill>
                    <a:srgbClr val="000000"/>
                  </a:solidFill>
                  <a:latin typeface="Itim"/>
                </a:rPr>
                <a:t>Thông số kỹ thuật</a:t>
              </a:r>
            </a:p>
          </p:txBody>
        </p:sp>
      </p:grpSp>
      <p:grpSp>
        <p:nvGrpSpPr>
          <p:cNvPr id="8" name="Group 8"/>
          <p:cNvGrpSpPr/>
          <p:nvPr/>
        </p:nvGrpSpPr>
        <p:grpSpPr>
          <a:xfrm>
            <a:off x="17328993" y="9368977"/>
            <a:ext cx="646614" cy="666204"/>
            <a:chOff x="0" y="0"/>
            <a:chExt cx="862152" cy="888272"/>
          </a:xfrm>
        </p:grpSpPr>
        <p:grpSp>
          <p:nvGrpSpPr>
            <p:cNvPr id="9" name="Group 9"/>
            <p:cNvGrpSpPr/>
            <p:nvPr/>
          </p:nvGrpSpPr>
          <p:grpSpPr>
            <a:xfrm>
              <a:off x="0" y="0"/>
              <a:ext cx="862152" cy="888272"/>
              <a:chOff x="0" y="0"/>
              <a:chExt cx="278538" cy="286976"/>
            </a:xfrm>
          </p:grpSpPr>
          <p:sp>
            <p:nvSpPr>
              <p:cNvPr id="10" name="Freeform 10"/>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1" name="TextBox 11"/>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2" name="TextBox 12"/>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18</a:t>
              </a:r>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sp>
        <p:nvSpPr>
          <p:cNvPr id="2" name="Freeform 2"/>
          <p:cNvSpPr/>
          <p:nvPr/>
        </p:nvSpPr>
        <p:spPr>
          <a:xfrm>
            <a:off x="453535" y="1636327"/>
            <a:ext cx="17380931" cy="7014346"/>
          </a:xfrm>
          <a:custGeom>
            <a:avLst/>
            <a:gdLst/>
            <a:ahLst/>
            <a:cxnLst/>
            <a:rect l="l" t="t" r="r" b="b"/>
            <a:pathLst>
              <a:path w="17380931" h="7014346">
                <a:moveTo>
                  <a:pt x="0" y="0"/>
                </a:moveTo>
                <a:lnTo>
                  <a:pt x="17380930" y="0"/>
                </a:lnTo>
                <a:lnTo>
                  <a:pt x="17380930" y="7014346"/>
                </a:lnTo>
                <a:lnTo>
                  <a:pt x="0" y="7014346"/>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3597291" y="8984048"/>
            <a:ext cx="11093419" cy="965629"/>
            <a:chOff x="0" y="0"/>
            <a:chExt cx="14791225" cy="1287505"/>
          </a:xfrm>
        </p:grpSpPr>
        <p:grpSp>
          <p:nvGrpSpPr>
            <p:cNvPr id="4" name="Group 4"/>
            <p:cNvGrpSpPr/>
            <p:nvPr/>
          </p:nvGrpSpPr>
          <p:grpSpPr>
            <a:xfrm>
              <a:off x="0" y="0"/>
              <a:ext cx="14791225" cy="1287505"/>
              <a:chOff x="0" y="0"/>
              <a:chExt cx="3090391" cy="269004"/>
            </a:xfrm>
          </p:grpSpPr>
          <p:sp>
            <p:nvSpPr>
              <p:cNvPr id="5" name="Freeform 5"/>
              <p:cNvSpPr/>
              <p:nvPr/>
            </p:nvSpPr>
            <p:spPr>
              <a:xfrm>
                <a:off x="0" y="0"/>
                <a:ext cx="3090391" cy="269004"/>
              </a:xfrm>
              <a:custGeom>
                <a:avLst/>
                <a:gdLst/>
                <a:ahLst/>
                <a:cxnLst/>
                <a:rect l="l" t="t" r="r" b="b"/>
                <a:pathLst>
                  <a:path w="3090391" h="269004">
                    <a:moveTo>
                      <a:pt x="20809" y="0"/>
                    </a:moveTo>
                    <a:lnTo>
                      <a:pt x="3069582" y="0"/>
                    </a:lnTo>
                    <a:cubicBezTo>
                      <a:pt x="3075101" y="0"/>
                      <a:pt x="3080394" y="2192"/>
                      <a:pt x="3084296" y="6095"/>
                    </a:cubicBezTo>
                    <a:cubicBezTo>
                      <a:pt x="3088199" y="9997"/>
                      <a:pt x="3090391" y="15290"/>
                      <a:pt x="3090391" y="20809"/>
                    </a:cubicBezTo>
                    <a:lnTo>
                      <a:pt x="3090391" y="248194"/>
                    </a:lnTo>
                    <a:cubicBezTo>
                      <a:pt x="3090391" y="253713"/>
                      <a:pt x="3088199" y="259006"/>
                      <a:pt x="3084296" y="262909"/>
                    </a:cubicBezTo>
                    <a:cubicBezTo>
                      <a:pt x="3080394" y="266811"/>
                      <a:pt x="3075101" y="269004"/>
                      <a:pt x="3069582" y="269004"/>
                    </a:cubicBezTo>
                    <a:lnTo>
                      <a:pt x="20809" y="269004"/>
                    </a:lnTo>
                    <a:cubicBezTo>
                      <a:pt x="15290" y="269004"/>
                      <a:pt x="9997" y="266811"/>
                      <a:pt x="6095" y="262909"/>
                    </a:cubicBezTo>
                    <a:cubicBezTo>
                      <a:pt x="2192" y="259006"/>
                      <a:pt x="0" y="253713"/>
                      <a:pt x="0" y="248194"/>
                    </a:cubicBezTo>
                    <a:lnTo>
                      <a:pt x="0" y="20809"/>
                    </a:lnTo>
                    <a:cubicBezTo>
                      <a:pt x="0" y="15290"/>
                      <a:pt x="2192" y="9997"/>
                      <a:pt x="6095" y="6095"/>
                    </a:cubicBezTo>
                    <a:cubicBezTo>
                      <a:pt x="9997" y="2192"/>
                      <a:pt x="15290" y="0"/>
                      <a:pt x="20809" y="0"/>
                    </a:cubicBezTo>
                    <a:close/>
                  </a:path>
                </a:pathLst>
              </a:custGeom>
              <a:solidFill>
                <a:srgbClr val="FFFFFF"/>
              </a:solidFill>
              <a:ln cap="rnd">
                <a:noFill/>
                <a:prstDash val="solid"/>
                <a:round/>
              </a:ln>
            </p:spPr>
            <p:txBody>
              <a:bodyPr/>
              <a:lstStyle/>
              <a:p>
                <a:endParaRPr lang="en-US"/>
              </a:p>
            </p:txBody>
          </p:sp>
          <p:sp>
            <p:nvSpPr>
              <p:cNvPr id="6" name="TextBox 6"/>
              <p:cNvSpPr txBox="1"/>
              <p:nvPr/>
            </p:nvSpPr>
            <p:spPr>
              <a:xfrm>
                <a:off x="0" y="38100"/>
                <a:ext cx="3090391" cy="23090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7" name="TextBox 7"/>
            <p:cNvSpPr txBox="1"/>
            <p:nvPr/>
          </p:nvSpPr>
          <p:spPr>
            <a:xfrm>
              <a:off x="0" y="356903"/>
              <a:ext cx="14791225" cy="551917"/>
            </a:xfrm>
            <a:prstGeom prst="rect">
              <a:avLst/>
            </a:prstGeom>
          </p:spPr>
          <p:txBody>
            <a:bodyPr lIns="0" tIns="0" rIns="0" bIns="0" rtlCol="0" anchor="t">
              <a:spAutoFit/>
            </a:bodyPr>
            <a:lstStyle/>
            <a:p>
              <a:pPr marL="0" lvl="1" indent="0" algn="ctr">
                <a:lnSpc>
                  <a:spcPts val="3203"/>
                </a:lnSpc>
                <a:spcBef>
                  <a:spcPct val="0"/>
                </a:spcBef>
              </a:pPr>
              <a:r>
                <a:rPr lang="en-US" sz="2669">
                  <a:solidFill>
                    <a:srgbClr val="000000"/>
                  </a:solidFill>
                  <a:latin typeface="Itim"/>
                </a:rPr>
                <a:t>[2] https://www.diodes.com/assets/Datasheets/NE555_SA555_NA555.pdf</a:t>
              </a:r>
            </a:p>
          </p:txBody>
        </p:sp>
      </p:grpSp>
      <p:grpSp>
        <p:nvGrpSpPr>
          <p:cNvPr id="8" name="Group 8"/>
          <p:cNvGrpSpPr/>
          <p:nvPr/>
        </p:nvGrpSpPr>
        <p:grpSpPr>
          <a:xfrm>
            <a:off x="6730474" y="303362"/>
            <a:ext cx="4827051" cy="999589"/>
            <a:chOff x="0" y="0"/>
            <a:chExt cx="6436069" cy="1332786"/>
          </a:xfrm>
        </p:grpSpPr>
        <p:grpSp>
          <p:nvGrpSpPr>
            <p:cNvPr id="9" name="Group 9"/>
            <p:cNvGrpSpPr/>
            <p:nvPr/>
          </p:nvGrpSpPr>
          <p:grpSpPr>
            <a:xfrm>
              <a:off x="0" y="0"/>
              <a:ext cx="6436069" cy="1332786"/>
              <a:chOff x="0" y="0"/>
              <a:chExt cx="2079257" cy="430574"/>
            </a:xfrm>
          </p:grpSpPr>
          <p:sp>
            <p:nvSpPr>
              <p:cNvPr id="10" name="Freeform 10"/>
              <p:cNvSpPr/>
              <p:nvPr/>
            </p:nvSpPr>
            <p:spPr>
              <a:xfrm>
                <a:off x="0" y="0"/>
                <a:ext cx="2079257" cy="430574"/>
              </a:xfrm>
              <a:custGeom>
                <a:avLst/>
                <a:gdLst/>
                <a:ahLst/>
                <a:cxnLst/>
                <a:rect l="l" t="t" r="r" b="b"/>
                <a:pathLst>
                  <a:path w="2079257" h="430574">
                    <a:moveTo>
                      <a:pt x="30929" y="0"/>
                    </a:moveTo>
                    <a:lnTo>
                      <a:pt x="2048329" y="0"/>
                    </a:lnTo>
                    <a:cubicBezTo>
                      <a:pt x="2056531" y="0"/>
                      <a:pt x="2064398" y="3259"/>
                      <a:pt x="2070199" y="9059"/>
                    </a:cubicBezTo>
                    <a:cubicBezTo>
                      <a:pt x="2075999" y="14859"/>
                      <a:pt x="2079257" y="22726"/>
                      <a:pt x="2079257" y="30929"/>
                    </a:cubicBezTo>
                    <a:lnTo>
                      <a:pt x="2079257" y="399645"/>
                    </a:lnTo>
                    <a:cubicBezTo>
                      <a:pt x="2079257" y="407848"/>
                      <a:pt x="2075999" y="415715"/>
                      <a:pt x="2070199" y="421515"/>
                    </a:cubicBezTo>
                    <a:cubicBezTo>
                      <a:pt x="2064398" y="427316"/>
                      <a:pt x="2056531" y="430574"/>
                      <a:pt x="2048329" y="430574"/>
                    </a:cubicBezTo>
                    <a:lnTo>
                      <a:pt x="30929" y="430574"/>
                    </a:lnTo>
                    <a:cubicBezTo>
                      <a:pt x="22726" y="430574"/>
                      <a:pt x="14859" y="427316"/>
                      <a:pt x="9059" y="421515"/>
                    </a:cubicBezTo>
                    <a:cubicBezTo>
                      <a:pt x="3259" y="415715"/>
                      <a:pt x="0" y="407848"/>
                      <a:pt x="0" y="399645"/>
                    </a:cubicBezTo>
                    <a:lnTo>
                      <a:pt x="0" y="30929"/>
                    </a:lnTo>
                    <a:cubicBezTo>
                      <a:pt x="0" y="22726"/>
                      <a:pt x="3259" y="14859"/>
                      <a:pt x="9059" y="9059"/>
                    </a:cubicBezTo>
                    <a:cubicBezTo>
                      <a:pt x="14859" y="3259"/>
                      <a:pt x="22726" y="0"/>
                      <a:pt x="30929" y="0"/>
                    </a:cubicBezTo>
                    <a:close/>
                  </a:path>
                </a:pathLst>
              </a:custGeom>
              <a:solidFill>
                <a:srgbClr val="F5AC3F"/>
              </a:solidFill>
              <a:ln cap="rnd">
                <a:noFill/>
                <a:prstDash val="solid"/>
                <a:round/>
              </a:ln>
            </p:spPr>
            <p:txBody>
              <a:bodyPr/>
              <a:lstStyle/>
              <a:p>
                <a:endParaRPr lang="en-US"/>
              </a:p>
            </p:txBody>
          </p:sp>
          <p:sp>
            <p:nvSpPr>
              <p:cNvPr id="11" name="TextBox 11"/>
              <p:cNvSpPr txBox="1"/>
              <p:nvPr/>
            </p:nvSpPr>
            <p:spPr>
              <a:xfrm>
                <a:off x="0" y="38100"/>
                <a:ext cx="2079257" cy="3924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2" name="TextBox 12"/>
            <p:cNvSpPr txBox="1"/>
            <p:nvPr/>
          </p:nvSpPr>
          <p:spPr>
            <a:xfrm>
              <a:off x="0" y="227455"/>
              <a:ext cx="6436069" cy="860425"/>
            </a:xfrm>
            <a:prstGeom prst="rect">
              <a:avLst/>
            </a:prstGeom>
          </p:spPr>
          <p:txBody>
            <a:bodyPr lIns="0" tIns="0" rIns="0" bIns="0" rtlCol="0" anchor="t">
              <a:spAutoFit/>
            </a:bodyPr>
            <a:lstStyle/>
            <a:p>
              <a:pPr marL="0" lvl="1" indent="0" algn="ctr">
                <a:lnSpc>
                  <a:spcPts val="5039"/>
                </a:lnSpc>
                <a:spcBef>
                  <a:spcPct val="0"/>
                </a:spcBef>
              </a:pPr>
              <a:r>
                <a:rPr lang="en-US" sz="4199">
                  <a:solidFill>
                    <a:srgbClr val="000000"/>
                  </a:solidFill>
                  <a:latin typeface="Itim"/>
                </a:rPr>
                <a:t>Datasheet</a:t>
              </a:r>
            </a:p>
          </p:txBody>
        </p:sp>
      </p:grpSp>
      <p:grpSp>
        <p:nvGrpSpPr>
          <p:cNvPr id="13" name="Group 13"/>
          <p:cNvGrpSpPr/>
          <p:nvPr/>
        </p:nvGrpSpPr>
        <p:grpSpPr>
          <a:xfrm>
            <a:off x="17328993" y="9368977"/>
            <a:ext cx="646614" cy="666204"/>
            <a:chOff x="0" y="0"/>
            <a:chExt cx="862152" cy="888272"/>
          </a:xfrm>
        </p:grpSpPr>
        <p:grpSp>
          <p:nvGrpSpPr>
            <p:cNvPr id="14" name="Group 14"/>
            <p:cNvGrpSpPr/>
            <p:nvPr/>
          </p:nvGrpSpPr>
          <p:grpSpPr>
            <a:xfrm>
              <a:off x="0" y="0"/>
              <a:ext cx="862152" cy="888272"/>
              <a:chOff x="0" y="0"/>
              <a:chExt cx="278538" cy="286976"/>
            </a:xfrm>
          </p:grpSpPr>
          <p:sp>
            <p:nvSpPr>
              <p:cNvPr id="15" name="Freeform 15"/>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6" name="TextBox 16"/>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7" name="TextBox 17"/>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19</a:t>
              </a:r>
            </a:p>
          </p:txBody>
        </p: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117977" y="1608347"/>
          <a:ext cx="12052045" cy="8127873"/>
        </p:xfrm>
        <a:graphic>
          <a:graphicData uri="http://schemas.openxmlformats.org/drawingml/2006/table">
            <a:tbl>
              <a:tblPr/>
              <a:tblGrid>
                <a:gridCol w="9586019">
                  <a:extLst>
                    <a:ext uri="{9D8B030D-6E8A-4147-A177-3AD203B41FA5}">
                      <a16:colId xmlns:a16="http://schemas.microsoft.com/office/drawing/2014/main" val="20000"/>
                    </a:ext>
                  </a:extLst>
                </a:gridCol>
                <a:gridCol w="2466026">
                  <a:extLst>
                    <a:ext uri="{9D8B030D-6E8A-4147-A177-3AD203B41FA5}">
                      <a16:colId xmlns:a16="http://schemas.microsoft.com/office/drawing/2014/main" val="20001"/>
                    </a:ext>
                  </a:extLst>
                </a:gridCol>
              </a:tblGrid>
              <a:tr h="1013212">
                <a:tc>
                  <a:txBody>
                    <a:bodyPr/>
                    <a:lstStyle/>
                    <a:p>
                      <a:pPr algn="ctr">
                        <a:lnSpc>
                          <a:spcPts val="4060"/>
                        </a:lnSpc>
                        <a:defRPr/>
                      </a:pPr>
                      <a:r>
                        <a:rPr lang="en-US" sz="2900">
                          <a:solidFill>
                            <a:srgbClr val="000000"/>
                          </a:solidFill>
                          <a:latin typeface="Itim"/>
                        </a:rPr>
                        <a:t>Công việc</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AC3F"/>
                    </a:solidFill>
                  </a:tcPr>
                </a:tc>
                <a:tc>
                  <a:txBody>
                    <a:bodyPr/>
                    <a:lstStyle/>
                    <a:p>
                      <a:pPr algn="ctr">
                        <a:lnSpc>
                          <a:spcPts val="4060"/>
                        </a:lnSpc>
                        <a:defRPr/>
                      </a:pPr>
                      <a:r>
                        <a:rPr lang="en-US" sz="2900">
                          <a:solidFill>
                            <a:srgbClr val="000000"/>
                          </a:solidFill>
                          <a:latin typeface="Itim"/>
                        </a:rPr>
                        <a:t>Thời gian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AC3F"/>
                    </a:solidFill>
                  </a:tcPr>
                </a:tc>
                <a:extLst>
                  <a:ext uri="{0D108BD9-81ED-4DB2-BD59-A6C34878D82A}">
                    <a16:rowId xmlns:a16="http://schemas.microsoft.com/office/drawing/2014/main" val="10000"/>
                  </a:ext>
                </a:extLst>
              </a:tr>
              <a:tr h="1529377">
                <a:tc>
                  <a:txBody>
                    <a:bodyPr/>
                    <a:lstStyle/>
                    <a:p>
                      <a:pPr algn="ctr">
                        <a:lnSpc>
                          <a:spcPts val="4060"/>
                        </a:lnSpc>
                        <a:defRPr/>
                      </a:pPr>
                      <a:r>
                        <a:rPr lang="en-US" sz="2900">
                          <a:solidFill>
                            <a:srgbClr val="000000"/>
                          </a:solidFill>
                          <a:latin typeface="Itim"/>
                        </a:rPr>
                        <a:t>-Thảo luận về ý tưởng, chủ đề.</a:t>
                      </a:r>
                      <a:endParaRPr lang="en-US" sz="1100"/>
                    </a:p>
                    <a:p>
                      <a:pPr algn="ctr">
                        <a:lnSpc>
                          <a:spcPts val="4060"/>
                        </a:lnSpc>
                      </a:pPr>
                      <a:r>
                        <a:rPr lang="en-US" sz="2900">
                          <a:solidFill>
                            <a:srgbClr val="000000"/>
                          </a:solidFill>
                          <a:latin typeface="Itim"/>
                        </a:rPr>
                        <a:t>-Đưa ra tiêu chí cho sản phẩm.</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 Tuần 8</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6AEB4"/>
                    </a:solidFill>
                  </a:tcPr>
                </a:tc>
                <a:extLst>
                  <a:ext uri="{0D108BD9-81ED-4DB2-BD59-A6C34878D82A}">
                    <a16:rowId xmlns:a16="http://schemas.microsoft.com/office/drawing/2014/main" val="10001"/>
                  </a:ext>
                </a:extLst>
              </a:tr>
              <a:tr h="1016271">
                <a:tc>
                  <a:txBody>
                    <a:bodyPr/>
                    <a:lstStyle/>
                    <a:p>
                      <a:pPr algn="ctr">
                        <a:lnSpc>
                          <a:spcPts val="4060"/>
                        </a:lnSpc>
                        <a:defRPr/>
                      </a:pPr>
                      <a:r>
                        <a:rPr lang="en-US" sz="2900">
                          <a:solidFill>
                            <a:srgbClr val="000000"/>
                          </a:solidFill>
                          <a:latin typeface="Itim"/>
                        </a:rPr>
                        <a:t>-Phân công nhiệm vụ, mua linh kiện.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Tuần 9</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6AEB4"/>
                    </a:solidFill>
                  </a:tcPr>
                </a:tc>
                <a:extLst>
                  <a:ext uri="{0D108BD9-81ED-4DB2-BD59-A6C34878D82A}">
                    <a16:rowId xmlns:a16="http://schemas.microsoft.com/office/drawing/2014/main" val="10002"/>
                  </a:ext>
                </a:extLst>
              </a:tr>
              <a:tr h="1013212">
                <a:tc>
                  <a:txBody>
                    <a:bodyPr/>
                    <a:lstStyle/>
                    <a:p>
                      <a:pPr algn="ctr">
                        <a:lnSpc>
                          <a:spcPts val="4060"/>
                        </a:lnSpc>
                        <a:defRPr/>
                      </a:pPr>
                      <a:r>
                        <a:rPr lang="en-US" sz="2900">
                          <a:solidFill>
                            <a:srgbClr val="000000"/>
                          </a:solidFill>
                          <a:latin typeface="Itim"/>
                        </a:rPr>
                        <a:t>-Lắp mạch, thảo luận thêm về các quy trình sau.</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Tuần 10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6AEB4"/>
                    </a:solidFill>
                  </a:tcPr>
                </a:tc>
                <a:extLst>
                  <a:ext uri="{0D108BD9-81ED-4DB2-BD59-A6C34878D82A}">
                    <a16:rowId xmlns:a16="http://schemas.microsoft.com/office/drawing/2014/main" val="10003"/>
                  </a:ext>
                </a:extLst>
              </a:tr>
              <a:tr h="1013212">
                <a:tc>
                  <a:txBody>
                    <a:bodyPr/>
                    <a:lstStyle/>
                    <a:p>
                      <a:pPr algn="ctr">
                        <a:lnSpc>
                          <a:spcPts val="4060"/>
                        </a:lnSpc>
                        <a:defRPr/>
                      </a:pPr>
                      <a:r>
                        <a:rPr lang="en-US" sz="2900">
                          <a:solidFill>
                            <a:srgbClr val="000000"/>
                          </a:solidFill>
                          <a:latin typeface="Itim"/>
                        </a:rPr>
                        <a:t>-Test sản phẩm, viết báo cáo phần này.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Tuần 11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6AEB4"/>
                    </a:solidFill>
                  </a:tcPr>
                </a:tc>
                <a:extLst>
                  <a:ext uri="{0D108BD9-81ED-4DB2-BD59-A6C34878D82A}">
                    <a16:rowId xmlns:a16="http://schemas.microsoft.com/office/drawing/2014/main" val="10004"/>
                  </a:ext>
                </a:extLst>
              </a:tr>
              <a:tr h="1013212">
                <a:tc>
                  <a:txBody>
                    <a:bodyPr/>
                    <a:lstStyle/>
                    <a:p>
                      <a:pPr algn="ctr">
                        <a:lnSpc>
                          <a:spcPts val="4060"/>
                        </a:lnSpc>
                        <a:defRPr/>
                      </a:pPr>
                      <a:r>
                        <a:rPr lang="en-US" sz="2900">
                          <a:solidFill>
                            <a:srgbClr val="000000"/>
                          </a:solidFill>
                          <a:latin typeface="Itim"/>
                        </a:rPr>
                        <a:t>-Thiết kế slide, viết báo cáo.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Tuần 12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6AEB4"/>
                    </a:solidFill>
                  </a:tcPr>
                </a:tc>
                <a:extLst>
                  <a:ext uri="{0D108BD9-81ED-4DB2-BD59-A6C34878D82A}">
                    <a16:rowId xmlns:a16="http://schemas.microsoft.com/office/drawing/2014/main" val="10005"/>
                  </a:ext>
                </a:extLst>
              </a:tr>
              <a:tr h="1529377">
                <a:tc>
                  <a:txBody>
                    <a:bodyPr/>
                    <a:lstStyle/>
                    <a:p>
                      <a:pPr algn="ctr">
                        <a:lnSpc>
                          <a:spcPts val="4060"/>
                        </a:lnSpc>
                        <a:defRPr/>
                      </a:pPr>
                      <a:r>
                        <a:rPr lang="en-US" sz="2900">
                          <a:solidFill>
                            <a:srgbClr val="000000"/>
                          </a:solidFill>
                          <a:latin typeface="Itim"/>
                        </a:rPr>
                        <a:t>-Họp, thảo luận thuyết trình.</a:t>
                      </a:r>
                      <a:endParaRPr lang="en-US" sz="1100"/>
                    </a:p>
                    <a:p>
                      <a:pPr algn="ctr">
                        <a:lnSpc>
                          <a:spcPts val="4060"/>
                        </a:lnSpc>
                      </a:pPr>
                      <a:r>
                        <a:rPr lang="en-US" sz="2900">
                          <a:solidFill>
                            <a:srgbClr val="000000"/>
                          </a:solidFill>
                          <a:latin typeface="Itim"/>
                        </a:rPr>
                        <a:t>-Tổng kết dự án, kết luận.</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Tuần 13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6AEB4"/>
                    </a:solidFill>
                  </a:tcPr>
                </a:tc>
                <a:extLst>
                  <a:ext uri="{0D108BD9-81ED-4DB2-BD59-A6C34878D82A}">
                    <a16:rowId xmlns:a16="http://schemas.microsoft.com/office/drawing/2014/main" val="10006"/>
                  </a:ext>
                </a:extLst>
              </a:tr>
            </a:tbl>
          </a:graphicData>
        </a:graphic>
      </p:graphicFrame>
      <p:grpSp>
        <p:nvGrpSpPr>
          <p:cNvPr id="3" name="Group 3"/>
          <p:cNvGrpSpPr/>
          <p:nvPr/>
        </p:nvGrpSpPr>
        <p:grpSpPr>
          <a:xfrm>
            <a:off x="7447106" y="435772"/>
            <a:ext cx="3393788" cy="887558"/>
            <a:chOff x="0" y="0"/>
            <a:chExt cx="614513" cy="160710"/>
          </a:xfrm>
        </p:grpSpPr>
        <p:sp>
          <p:nvSpPr>
            <p:cNvPr id="4" name="Freeform 4"/>
            <p:cNvSpPr/>
            <p:nvPr/>
          </p:nvSpPr>
          <p:spPr>
            <a:xfrm>
              <a:off x="0" y="0"/>
              <a:ext cx="614513" cy="160710"/>
            </a:xfrm>
            <a:custGeom>
              <a:avLst/>
              <a:gdLst/>
              <a:ahLst/>
              <a:cxnLst/>
              <a:rect l="l" t="t" r="r" b="b"/>
              <a:pathLst>
                <a:path w="614513" h="160710">
                  <a:moveTo>
                    <a:pt x="57030" y="0"/>
                  </a:moveTo>
                  <a:lnTo>
                    <a:pt x="557483" y="0"/>
                  </a:lnTo>
                  <a:cubicBezTo>
                    <a:pt x="588980" y="0"/>
                    <a:pt x="614513" y="25533"/>
                    <a:pt x="614513" y="57030"/>
                  </a:cubicBezTo>
                  <a:lnTo>
                    <a:pt x="614513" y="103680"/>
                  </a:lnTo>
                  <a:cubicBezTo>
                    <a:pt x="614513" y="135177"/>
                    <a:pt x="588980" y="160710"/>
                    <a:pt x="557483" y="160710"/>
                  </a:cubicBezTo>
                  <a:lnTo>
                    <a:pt x="57030" y="160710"/>
                  </a:lnTo>
                  <a:cubicBezTo>
                    <a:pt x="25533" y="160710"/>
                    <a:pt x="0" y="135177"/>
                    <a:pt x="0" y="103680"/>
                  </a:cubicBezTo>
                  <a:lnTo>
                    <a:pt x="0" y="57030"/>
                  </a:lnTo>
                  <a:cubicBezTo>
                    <a:pt x="0" y="25533"/>
                    <a:pt x="25533" y="0"/>
                    <a:pt x="57030" y="0"/>
                  </a:cubicBezTo>
                  <a:close/>
                </a:path>
              </a:pathLst>
            </a:custGeom>
            <a:solidFill>
              <a:srgbClr val="F2C748"/>
            </a:solidFill>
          </p:spPr>
          <p:txBody>
            <a:bodyPr/>
            <a:lstStyle/>
            <a:p>
              <a:endParaRPr lang="en-US"/>
            </a:p>
          </p:txBody>
        </p:sp>
        <p:sp>
          <p:nvSpPr>
            <p:cNvPr id="5" name="TextBox 5"/>
            <p:cNvSpPr txBox="1"/>
            <p:nvPr/>
          </p:nvSpPr>
          <p:spPr>
            <a:xfrm>
              <a:off x="0" y="28575"/>
              <a:ext cx="614513" cy="132135"/>
            </a:xfrm>
            <a:prstGeom prst="rect">
              <a:avLst/>
            </a:prstGeom>
          </p:spPr>
          <p:txBody>
            <a:bodyPr lIns="50800" tIns="50800" rIns="50800" bIns="50800" rtlCol="0" anchor="ctr"/>
            <a:lstStyle/>
            <a:p>
              <a:pPr marL="0" lvl="0" indent="0" algn="ctr">
                <a:lnSpc>
                  <a:spcPts val="3739"/>
                </a:lnSpc>
              </a:pPr>
              <a:r>
                <a:rPr lang="en-US" sz="3399">
                  <a:solidFill>
                    <a:srgbClr val="000001"/>
                  </a:solidFill>
                  <a:latin typeface="Itim"/>
                </a:rPr>
                <a:t>TIMELINE</a:t>
              </a:r>
            </a:p>
          </p:txBody>
        </p:sp>
      </p:grpSp>
      <p:grpSp>
        <p:nvGrpSpPr>
          <p:cNvPr id="6" name="Group 6"/>
          <p:cNvGrpSpPr/>
          <p:nvPr/>
        </p:nvGrpSpPr>
        <p:grpSpPr>
          <a:xfrm>
            <a:off x="17328993" y="9368977"/>
            <a:ext cx="646614" cy="666204"/>
            <a:chOff x="0" y="0"/>
            <a:chExt cx="862152" cy="888272"/>
          </a:xfrm>
        </p:grpSpPr>
        <p:grpSp>
          <p:nvGrpSpPr>
            <p:cNvPr id="7" name="Group 7"/>
            <p:cNvGrpSpPr/>
            <p:nvPr/>
          </p:nvGrpSpPr>
          <p:grpSpPr>
            <a:xfrm>
              <a:off x="0" y="0"/>
              <a:ext cx="862152" cy="888272"/>
              <a:chOff x="0" y="0"/>
              <a:chExt cx="278538" cy="286976"/>
            </a:xfrm>
          </p:grpSpPr>
          <p:sp>
            <p:nvSpPr>
              <p:cNvPr id="8" name="Freeform 8"/>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9" name="TextBox 9"/>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0" name="TextBox 10"/>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2</a:t>
              </a: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3493690" y="182927"/>
            <a:ext cx="11300621" cy="1691547"/>
            <a:chOff x="0" y="0"/>
            <a:chExt cx="15067495" cy="2255396"/>
          </a:xfrm>
        </p:grpSpPr>
        <p:grpSp>
          <p:nvGrpSpPr>
            <p:cNvPr id="3" name="Group 3"/>
            <p:cNvGrpSpPr/>
            <p:nvPr/>
          </p:nvGrpSpPr>
          <p:grpSpPr>
            <a:xfrm>
              <a:off x="0" y="0"/>
              <a:ext cx="15067495" cy="2255396"/>
              <a:chOff x="0" y="0"/>
              <a:chExt cx="4253773" cy="636731"/>
            </a:xfrm>
          </p:grpSpPr>
          <p:sp>
            <p:nvSpPr>
              <p:cNvPr id="4" name="Freeform 4"/>
              <p:cNvSpPr/>
              <p:nvPr/>
            </p:nvSpPr>
            <p:spPr>
              <a:xfrm>
                <a:off x="0" y="0"/>
                <a:ext cx="4253773" cy="636731"/>
              </a:xfrm>
              <a:custGeom>
                <a:avLst/>
                <a:gdLst/>
                <a:ahLst/>
                <a:cxnLst/>
                <a:rect l="l" t="t" r="r" b="b"/>
                <a:pathLst>
                  <a:path w="4253773" h="636731">
                    <a:moveTo>
                      <a:pt x="15118" y="0"/>
                    </a:moveTo>
                    <a:lnTo>
                      <a:pt x="4238654" y="0"/>
                    </a:lnTo>
                    <a:cubicBezTo>
                      <a:pt x="4242664" y="0"/>
                      <a:pt x="4246509" y="1593"/>
                      <a:pt x="4249345" y="4428"/>
                    </a:cubicBezTo>
                    <a:cubicBezTo>
                      <a:pt x="4252180" y="7263"/>
                      <a:pt x="4253773" y="11109"/>
                      <a:pt x="4253773" y="15118"/>
                    </a:cubicBezTo>
                    <a:lnTo>
                      <a:pt x="4253773" y="621613"/>
                    </a:lnTo>
                    <a:cubicBezTo>
                      <a:pt x="4253773" y="629962"/>
                      <a:pt x="4247004" y="636731"/>
                      <a:pt x="4238654" y="636731"/>
                    </a:cubicBezTo>
                    <a:lnTo>
                      <a:pt x="15118" y="636731"/>
                    </a:lnTo>
                    <a:cubicBezTo>
                      <a:pt x="6769" y="636731"/>
                      <a:pt x="0" y="629962"/>
                      <a:pt x="0" y="621613"/>
                    </a:cubicBezTo>
                    <a:lnTo>
                      <a:pt x="0" y="15118"/>
                    </a:lnTo>
                    <a:cubicBezTo>
                      <a:pt x="0" y="6769"/>
                      <a:pt x="6769" y="0"/>
                      <a:pt x="15118" y="0"/>
                    </a:cubicBezTo>
                    <a:close/>
                  </a:path>
                </a:pathLst>
              </a:custGeom>
              <a:solidFill>
                <a:srgbClr val="F5AC3F"/>
              </a:solidFill>
              <a:ln cap="rnd">
                <a:noFill/>
                <a:prstDash val="solid"/>
                <a:round/>
              </a:ln>
            </p:spPr>
            <p:txBody>
              <a:bodyPr/>
              <a:lstStyle/>
              <a:p>
                <a:endParaRPr lang="en-US"/>
              </a:p>
            </p:txBody>
          </p:sp>
          <p:sp>
            <p:nvSpPr>
              <p:cNvPr id="5" name="TextBox 5"/>
              <p:cNvSpPr txBox="1"/>
              <p:nvPr/>
            </p:nvSpPr>
            <p:spPr>
              <a:xfrm>
                <a:off x="0" y="19050"/>
                <a:ext cx="4253773" cy="617681"/>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6" name="TextBox 6"/>
            <p:cNvSpPr txBox="1"/>
            <p:nvPr/>
          </p:nvSpPr>
          <p:spPr>
            <a:xfrm>
              <a:off x="0" y="271185"/>
              <a:ext cx="15067495" cy="1703955"/>
            </a:xfrm>
            <a:prstGeom prst="rect">
              <a:avLst/>
            </a:prstGeom>
          </p:spPr>
          <p:txBody>
            <a:bodyPr lIns="0" tIns="0" rIns="0" bIns="0" rtlCol="0" anchor="t">
              <a:spAutoFit/>
            </a:bodyPr>
            <a:lstStyle/>
            <a:p>
              <a:pPr marL="0" lvl="1" indent="0" algn="ctr">
                <a:lnSpc>
                  <a:spcPts val="5084"/>
                </a:lnSpc>
                <a:spcBef>
                  <a:spcPct val="0"/>
                </a:spcBef>
              </a:pPr>
              <a:r>
                <a:rPr lang="en-US" sz="4236">
                  <a:solidFill>
                    <a:srgbClr val="000000"/>
                  </a:solidFill>
                  <a:latin typeface="Itim"/>
                </a:rPr>
                <a:t>Sử dụng trạng thái Astable (Đa hài không bền) để tạo ra xung vuông</a:t>
              </a:r>
            </a:p>
          </p:txBody>
        </p:sp>
      </p:grpSp>
      <p:sp>
        <p:nvSpPr>
          <p:cNvPr id="7" name="Freeform 7"/>
          <p:cNvSpPr/>
          <p:nvPr/>
        </p:nvSpPr>
        <p:spPr>
          <a:xfrm>
            <a:off x="5216403" y="2203075"/>
            <a:ext cx="7855194" cy="6663487"/>
          </a:xfrm>
          <a:custGeom>
            <a:avLst/>
            <a:gdLst/>
            <a:ahLst/>
            <a:cxnLst/>
            <a:rect l="l" t="t" r="r" b="b"/>
            <a:pathLst>
              <a:path w="7855194" h="6663487">
                <a:moveTo>
                  <a:pt x="0" y="0"/>
                </a:moveTo>
                <a:lnTo>
                  <a:pt x="7855194" y="0"/>
                </a:lnTo>
                <a:lnTo>
                  <a:pt x="7855194" y="6663487"/>
                </a:lnTo>
                <a:lnTo>
                  <a:pt x="0" y="6663487"/>
                </a:lnTo>
                <a:lnTo>
                  <a:pt x="0" y="0"/>
                </a:lnTo>
                <a:close/>
              </a:path>
            </a:pathLst>
          </a:custGeom>
          <a:blipFill>
            <a:blip r:embed="rId2"/>
            <a:stretch>
              <a:fillRect/>
            </a:stretch>
          </a:blipFill>
        </p:spPr>
        <p:txBody>
          <a:bodyPr/>
          <a:lstStyle/>
          <a:p>
            <a:endParaRPr lang="en-US"/>
          </a:p>
        </p:txBody>
      </p:sp>
      <p:grpSp>
        <p:nvGrpSpPr>
          <p:cNvPr id="8" name="Group 8"/>
          <p:cNvGrpSpPr/>
          <p:nvPr/>
        </p:nvGrpSpPr>
        <p:grpSpPr>
          <a:xfrm>
            <a:off x="17328993" y="9368977"/>
            <a:ext cx="646614" cy="666204"/>
            <a:chOff x="0" y="0"/>
            <a:chExt cx="862152" cy="888272"/>
          </a:xfrm>
        </p:grpSpPr>
        <p:grpSp>
          <p:nvGrpSpPr>
            <p:cNvPr id="9" name="Group 9"/>
            <p:cNvGrpSpPr/>
            <p:nvPr/>
          </p:nvGrpSpPr>
          <p:grpSpPr>
            <a:xfrm>
              <a:off x="0" y="0"/>
              <a:ext cx="862152" cy="888272"/>
              <a:chOff x="0" y="0"/>
              <a:chExt cx="278538" cy="286976"/>
            </a:xfrm>
          </p:grpSpPr>
          <p:sp>
            <p:nvSpPr>
              <p:cNvPr id="10" name="Freeform 10"/>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1" name="TextBox 11"/>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2" name="TextBox 12"/>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20</a:t>
              </a:r>
            </a:p>
          </p:txBody>
        </p:sp>
      </p:grpSp>
      <p:grpSp>
        <p:nvGrpSpPr>
          <p:cNvPr id="13" name="Group 13"/>
          <p:cNvGrpSpPr/>
          <p:nvPr/>
        </p:nvGrpSpPr>
        <p:grpSpPr>
          <a:xfrm>
            <a:off x="4036643" y="9190412"/>
            <a:ext cx="10214714" cy="840018"/>
            <a:chOff x="0" y="0"/>
            <a:chExt cx="13619619" cy="1120023"/>
          </a:xfrm>
        </p:grpSpPr>
        <p:grpSp>
          <p:nvGrpSpPr>
            <p:cNvPr id="14" name="Group 14"/>
            <p:cNvGrpSpPr/>
            <p:nvPr/>
          </p:nvGrpSpPr>
          <p:grpSpPr>
            <a:xfrm>
              <a:off x="0" y="0"/>
              <a:ext cx="13619619" cy="1120023"/>
              <a:chOff x="0" y="0"/>
              <a:chExt cx="3393979" cy="279107"/>
            </a:xfrm>
          </p:grpSpPr>
          <p:sp>
            <p:nvSpPr>
              <p:cNvPr id="15" name="Freeform 15"/>
              <p:cNvSpPr/>
              <p:nvPr/>
            </p:nvSpPr>
            <p:spPr>
              <a:xfrm>
                <a:off x="0" y="0"/>
                <a:ext cx="3393978" cy="279107"/>
              </a:xfrm>
              <a:custGeom>
                <a:avLst/>
                <a:gdLst/>
                <a:ahLst/>
                <a:cxnLst/>
                <a:rect l="l" t="t" r="r" b="b"/>
                <a:pathLst>
                  <a:path w="3393978" h="279107">
                    <a:moveTo>
                      <a:pt x="18948" y="0"/>
                    </a:moveTo>
                    <a:lnTo>
                      <a:pt x="3375030" y="0"/>
                    </a:lnTo>
                    <a:cubicBezTo>
                      <a:pt x="3380056" y="0"/>
                      <a:pt x="3384875" y="1996"/>
                      <a:pt x="3388429" y="5550"/>
                    </a:cubicBezTo>
                    <a:cubicBezTo>
                      <a:pt x="3391982" y="9103"/>
                      <a:pt x="3393978" y="13923"/>
                      <a:pt x="3393978" y="18948"/>
                    </a:cubicBezTo>
                    <a:lnTo>
                      <a:pt x="3393978" y="260159"/>
                    </a:lnTo>
                    <a:cubicBezTo>
                      <a:pt x="3393978" y="265185"/>
                      <a:pt x="3391982" y="270004"/>
                      <a:pt x="3388429" y="273558"/>
                    </a:cubicBezTo>
                    <a:cubicBezTo>
                      <a:pt x="3384875" y="277111"/>
                      <a:pt x="3380056" y="279107"/>
                      <a:pt x="3375030" y="279107"/>
                    </a:cubicBezTo>
                    <a:lnTo>
                      <a:pt x="18948" y="279107"/>
                    </a:lnTo>
                    <a:cubicBezTo>
                      <a:pt x="13923" y="279107"/>
                      <a:pt x="9103" y="277111"/>
                      <a:pt x="5550" y="273558"/>
                    </a:cubicBezTo>
                    <a:cubicBezTo>
                      <a:pt x="1996" y="270004"/>
                      <a:pt x="0" y="265185"/>
                      <a:pt x="0" y="260159"/>
                    </a:cubicBezTo>
                    <a:lnTo>
                      <a:pt x="0" y="18948"/>
                    </a:lnTo>
                    <a:cubicBezTo>
                      <a:pt x="0" y="13923"/>
                      <a:pt x="1996" y="9103"/>
                      <a:pt x="5550" y="5550"/>
                    </a:cubicBezTo>
                    <a:cubicBezTo>
                      <a:pt x="9103" y="1996"/>
                      <a:pt x="13923" y="0"/>
                      <a:pt x="18948" y="0"/>
                    </a:cubicBezTo>
                    <a:close/>
                  </a:path>
                </a:pathLst>
              </a:custGeom>
              <a:solidFill>
                <a:srgbClr val="FFFFFF"/>
              </a:solidFill>
              <a:ln cap="rnd">
                <a:noFill/>
                <a:prstDash val="solid"/>
                <a:round/>
              </a:ln>
            </p:spPr>
            <p:txBody>
              <a:bodyPr/>
              <a:lstStyle/>
              <a:p>
                <a:endParaRPr lang="en-US"/>
              </a:p>
            </p:txBody>
          </p:sp>
          <p:sp>
            <p:nvSpPr>
              <p:cNvPr id="16" name="TextBox 16"/>
              <p:cNvSpPr txBox="1"/>
              <p:nvPr/>
            </p:nvSpPr>
            <p:spPr>
              <a:xfrm>
                <a:off x="0" y="19050"/>
                <a:ext cx="3393979" cy="260057"/>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17" name="TextBox 17"/>
            <p:cNvSpPr txBox="1"/>
            <p:nvPr/>
          </p:nvSpPr>
          <p:spPr>
            <a:xfrm>
              <a:off x="0" y="307223"/>
              <a:ext cx="13619619" cy="495300"/>
            </a:xfrm>
            <a:prstGeom prst="rect">
              <a:avLst/>
            </a:prstGeom>
          </p:spPr>
          <p:txBody>
            <a:bodyPr lIns="0" tIns="0" rIns="0" bIns="0" rtlCol="0" anchor="t">
              <a:spAutoFit/>
            </a:bodyPr>
            <a:lstStyle/>
            <a:p>
              <a:pPr marL="0" lvl="1" indent="0" algn="ctr">
                <a:lnSpc>
                  <a:spcPts val="2940"/>
                </a:lnSpc>
                <a:spcBef>
                  <a:spcPct val="0"/>
                </a:spcBef>
              </a:pPr>
              <a:r>
                <a:rPr lang="en-US" sz="2450">
                  <a:solidFill>
                    <a:srgbClr val="000000"/>
                  </a:solidFill>
                  <a:latin typeface="Itim"/>
                </a:rPr>
                <a:t>[3] https://www.electronics-tutorials.ws/waveforms/555_oscillator.html</a:t>
              </a:r>
            </a:p>
          </p:txBody>
        </p: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357196"/>
            <a:ext cx="10311304" cy="2068743"/>
            <a:chOff x="0" y="0"/>
            <a:chExt cx="13748405" cy="2758323"/>
          </a:xfrm>
        </p:grpSpPr>
        <p:grpSp>
          <p:nvGrpSpPr>
            <p:cNvPr id="3" name="Group 3"/>
            <p:cNvGrpSpPr/>
            <p:nvPr/>
          </p:nvGrpSpPr>
          <p:grpSpPr>
            <a:xfrm>
              <a:off x="0" y="0"/>
              <a:ext cx="13748405" cy="2758323"/>
              <a:chOff x="0" y="0"/>
              <a:chExt cx="3426072" cy="687368"/>
            </a:xfrm>
          </p:grpSpPr>
          <p:sp>
            <p:nvSpPr>
              <p:cNvPr id="4" name="Freeform 4"/>
              <p:cNvSpPr/>
              <p:nvPr/>
            </p:nvSpPr>
            <p:spPr>
              <a:xfrm>
                <a:off x="0" y="0"/>
                <a:ext cx="3426072" cy="687368"/>
              </a:xfrm>
              <a:custGeom>
                <a:avLst/>
                <a:gdLst/>
                <a:ahLst/>
                <a:cxnLst/>
                <a:rect l="l" t="t" r="r" b="b"/>
                <a:pathLst>
                  <a:path w="3426072" h="687368">
                    <a:moveTo>
                      <a:pt x="18770" y="0"/>
                    </a:moveTo>
                    <a:lnTo>
                      <a:pt x="3407301" y="0"/>
                    </a:lnTo>
                    <a:cubicBezTo>
                      <a:pt x="3412280" y="0"/>
                      <a:pt x="3417054" y="1978"/>
                      <a:pt x="3420574" y="5498"/>
                    </a:cubicBezTo>
                    <a:cubicBezTo>
                      <a:pt x="3424094" y="9018"/>
                      <a:pt x="3426072" y="13792"/>
                      <a:pt x="3426072" y="18770"/>
                    </a:cubicBezTo>
                    <a:lnTo>
                      <a:pt x="3426072" y="668598"/>
                    </a:lnTo>
                    <a:cubicBezTo>
                      <a:pt x="3426072" y="678964"/>
                      <a:pt x="3417668" y="687368"/>
                      <a:pt x="3407301" y="687368"/>
                    </a:cubicBezTo>
                    <a:lnTo>
                      <a:pt x="18770" y="687368"/>
                    </a:lnTo>
                    <a:cubicBezTo>
                      <a:pt x="13792" y="687368"/>
                      <a:pt x="9018" y="685390"/>
                      <a:pt x="5498" y="681870"/>
                    </a:cubicBezTo>
                    <a:cubicBezTo>
                      <a:pt x="1978" y="678350"/>
                      <a:pt x="0" y="673576"/>
                      <a:pt x="0" y="668598"/>
                    </a:cubicBezTo>
                    <a:lnTo>
                      <a:pt x="0" y="18770"/>
                    </a:lnTo>
                    <a:cubicBezTo>
                      <a:pt x="0" y="13792"/>
                      <a:pt x="1978" y="9018"/>
                      <a:pt x="5498" y="5498"/>
                    </a:cubicBezTo>
                    <a:cubicBezTo>
                      <a:pt x="9018" y="1978"/>
                      <a:pt x="13792" y="0"/>
                      <a:pt x="18770" y="0"/>
                    </a:cubicBezTo>
                    <a:close/>
                  </a:path>
                </a:pathLst>
              </a:custGeom>
              <a:solidFill>
                <a:srgbClr val="FFFFFF"/>
              </a:solidFill>
              <a:ln cap="rnd">
                <a:noFill/>
                <a:prstDash val="solid"/>
                <a:round/>
              </a:ln>
            </p:spPr>
            <p:txBody>
              <a:bodyPr/>
              <a:lstStyle/>
              <a:p>
                <a:endParaRPr lang="en-US"/>
              </a:p>
            </p:txBody>
          </p:sp>
          <p:sp>
            <p:nvSpPr>
              <p:cNvPr id="5" name="TextBox 5"/>
              <p:cNvSpPr txBox="1"/>
              <p:nvPr/>
            </p:nvSpPr>
            <p:spPr>
              <a:xfrm>
                <a:off x="0" y="19050"/>
                <a:ext cx="3426072" cy="668318"/>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6" name="TextBox 6"/>
            <p:cNvSpPr txBox="1"/>
            <p:nvPr/>
          </p:nvSpPr>
          <p:spPr>
            <a:xfrm>
              <a:off x="0" y="297698"/>
              <a:ext cx="13748405" cy="2143125"/>
            </a:xfrm>
            <a:prstGeom prst="rect">
              <a:avLst/>
            </a:prstGeom>
          </p:spPr>
          <p:txBody>
            <a:bodyPr lIns="0" tIns="0" rIns="0" bIns="0" rtlCol="0" anchor="t">
              <a:spAutoFit/>
            </a:bodyPr>
            <a:lstStyle/>
            <a:p>
              <a:pPr algn="ctr">
                <a:lnSpc>
                  <a:spcPts val="4200"/>
                </a:lnSpc>
                <a:spcBef>
                  <a:spcPct val="0"/>
                </a:spcBef>
              </a:pPr>
              <a:r>
                <a:rPr lang="en-US" sz="3500">
                  <a:solidFill>
                    <a:srgbClr val="000000"/>
                  </a:solidFill>
                  <a:latin typeface="Itim"/>
                </a:rPr>
                <a:t>Trong mỗi chu kỳ, tụ điện sạc qua điện trở R1 và R2, tăng từ 0 lên tới 2/3 của nguồn điện (Vcc), sau đó xả qua R2 khiến điện áp tụ giảm xuống 1/3 Vcc.</a:t>
              </a:r>
            </a:p>
          </p:txBody>
        </p:sp>
      </p:grpSp>
      <p:grpSp>
        <p:nvGrpSpPr>
          <p:cNvPr id="7" name="Group 7"/>
          <p:cNvGrpSpPr/>
          <p:nvPr/>
        </p:nvGrpSpPr>
        <p:grpSpPr>
          <a:xfrm>
            <a:off x="1028700" y="4109129"/>
            <a:ext cx="10311304" cy="2068743"/>
            <a:chOff x="0" y="0"/>
            <a:chExt cx="13748405" cy="2758323"/>
          </a:xfrm>
        </p:grpSpPr>
        <p:grpSp>
          <p:nvGrpSpPr>
            <p:cNvPr id="8" name="Group 8"/>
            <p:cNvGrpSpPr/>
            <p:nvPr/>
          </p:nvGrpSpPr>
          <p:grpSpPr>
            <a:xfrm>
              <a:off x="0" y="0"/>
              <a:ext cx="13748405" cy="2758323"/>
              <a:chOff x="0" y="0"/>
              <a:chExt cx="3426072" cy="687368"/>
            </a:xfrm>
          </p:grpSpPr>
          <p:sp>
            <p:nvSpPr>
              <p:cNvPr id="9" name="Freeform 9"/>
              <p:cNvSpPr/>
              <p:nvPr/>
            </p:nvSpPr>
            <p:spPr>
              <a:xfrm>
                <a:off x="0" y="0"/>
                <a:ext cx="3426072" cy="687368"/>
              </a:xfrm>
              <a:custGeom>
                <a:avLst/>
                <a:gdLst/>
                <a:ahLst/>
                <a:cxnLst/>
                <a:rect l="l" t="t" r="r" b="b"/>
                <a:pathLst>
                  <a:path w="3426072" h="687368">
                    <a:moveTo>
                      <a:pt x="18770" y="0"/>
                    </a:moveTo>
                    <a:lnTo>
                      <a:pt x="3407301" y="0"/>
                    </a:lnTo>
                    <a:cubicBezTo>
                      <a:pt x="3412280" y="0"/>
                      <a:pt x="3417054" y="1978"/>
                      <a:pt x="3420574" y="5498"/>
                    </a:cubicBezTo>
                    <a:cubicBezTo>
                      <a:pt x="3424094" y="9018"/>
                      <a:pt x="3426072" y="13792"/>
                      <a:pt x="3426072" y="18770"/>
                    </a:cubicBezTo>
                    <a:lnTo>
                      <a:pt x="3426072" y="668598"/>
                    </a:lnTo>
                    <a:cubicBezTo>
                      <a:pt x="3426072" y="678964"/>
                      <a:pt x="3417668" y="687368"/>
                      <a:pt x="3407301" y="687368"/>
                    </a:cubicBezTo>
                    <a:lnTo>
                      <a:pt x="18770" y="687368"/>
                    </a:lnTo>
                    <a:cubicBezTo>
                      <a:pt x="13792" y="687368"/>
                      <a:pt x="9018" y="685390"/>
                      <a:pt x="5498" y="681870"/>
                    </a:cubicBezTo>
                    <a:cubicBezTo>
                      <a:pt x="1978" y="678350"/>
                      <a:pt x="0" y="673576"/>
                      <a:pt x="0" y="668598"/>
                    </a:cubicBezTo>
                    <a:lnTo>
                      <a:pt x="0" y="18770"/>
                    </a:lnTo>
                    <a:cubicBezTo>
                      <a:pt x="0" y="13792"/>
                      <a:pt x="1978" y="9018"/>
                      <a:pt x="5498" y="5498"/>
                    </a:cubicBezTo>
                    <a:cubicBezTo>
                      <a:pt x="9018" y="1978"/>
                      <a:pt x="13792" y="0"/>
                      <a:pt x="18770" y="0"/>
                    </a:cubicBezTo>
                    <a:close/>
                  </a:path>
                </a:pathLst>
              </a:custGeom>
              <a:solidFill>
                <a:srgbClr val="FFFFFF"/>
              </a:solidFill>
              <a:ln cap="rnd">
                <a:noFill/>
                <a:prstDash val="solid"/>
                <a:round/>
              </a:ln>
            </p:spPr>
            <p:txBody>
              <a:bodyPr/>
              <a:lstStyle/>
              <a:p>
                <a:endParaRPr lang="en-US"/>
              </a:p>
            </p:txBody>
          </p:sp>
          <p:sp>
            <p:nvSpPr>
              <p:cNvPr id="10" name="TextBox 10"/>
              <p:cNvSpPr txBox="1"/>
              <p:nvPr/>
            </p:nvSpPr>
            <p:spPr>
              <a:xfrm>
                <a:off x="0" y="19050"/>
                <a:ext cx="3426072" cy="668318"/>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11" name="TextBox 11"/>
            <p:cNvSpPr txBox="1"/>
            <p:nvPr/>
          </p:nvSpPr>
          <p:spPr>
            <a:xfrm>
              <a:off x="0" y="297698"/>
              <a:ext cx="13748405" cy="2143125"/>
            </a:xfrm>
            <a:prstGeom prst="rect">
              <a:avLst/>
            </a:prstGeom>
          </p:spPr>
          <p:txBody>
            <a:bodyPr lIns="0" tIns="0" rIns="0" bIns="0" rtlCol="0" anchor="t">
              <a:spAutoFit/>
            </a:bodyPr>
            <a:lstStyle/>
            <a:p>
              <a:pPr algn="ctr">
                <a:lnSpc>
                  <a:spcPts val="4200"/>
                </a:lnSpc>
                <a:spcBef>
                  <a:spcPct val="0"/>
                </a:spcBef>
              </a:pPr>
              <a:r>
                <a:rPr lang="en-US" sz="3500">
                  <a:solidFill>
                    <a:srgbClr val="000000"/>
                  </a:solidFill>
                  <a:latin typeface="Itim"/>
                </a:rPr>
                <a:t>Khi tụ điện sạc, điện áp trên tụ tăng theo hàm mũ, điện áp ngõ ra ở chân 3 cao; khi tụ xả, điện áp trên tụ giảm theo hàm mũ và ngõ ra thấp.</a:t>
              </a:r>
            </a:p>
          </p:txBody>
        </p:sp>
      </p:grpSp>
      <p:grpSp>
        <p:nvGrpSpPr>
          <p:cNvPr id="12" name="Group 12"/>
          <p:cNvGrpSpPr/>
          <p:nvPr/>
        </p:nvGrpSpPr>
        <p:grpSpPr>
          <a:xfrm>
            <a:off x="1028700" y="7055294"/>
            <a:ext cx="10311304" cy="1535343"/>
            <a:chOff x="0" y="0"/>
            <a:chExt cx="13748405" cy="2047123"/>
          </a:xfrm>
        </p:grpSpPr>
        <p:grpSp>
          <p:nvGrpSpPr>
            <p:cNvPr id="13" name="Group 13"/>
            <p:cNvGrpSpPr/>
            <p:nvPr/>
          </p:nvGrpSpPr>
          <p:grpSpPr>
            <a:xfrm>
              <a:off x="0" y="0"/>
              <a:ext cx="13748405" cy="2047123"/>
              <a:chOff x="0" y="0"/>
              <a:chExt cx="3426072" cy="510139"/>
            </a:xfrm>
          </p:grpSpPr>
          <p:sp>
            <p:nvSpPr>
              <p:cNvPr id="14" name="Freeform 14"/>
              <p:cNvSpPr/>
              <p:nvPr/>
            </p:nvSpPr>
            <p:spPr>
              <a:xfrm>
                <a:off x="0" y="0"/>
                <a:ext cx="3426072" cy="510139"/>
              </a:xfrm>
              <a:custGeom>
                <a:avLst/>
                <a:gdLst/>
                <a:ahLst/>
                <a:cxnLst/>
                <a:rect l="l" t="t" r="r" b="b"/>
                <a:pathLst>
                  <a:path w="3426072" h="510139">
                    <a:moveTo>
                      <a:pt x="18770" y="0"/>
                    </a:moveTo>
                    <a:lnTo>
                      <a:pt x="3407301" y="0"/>
                    </a:lnTo>
                    <a:cubicBezTo>
                      <a:pt x="3412280" y="0"/>
                      <a:pt x="3417054" y="1978"/>
                      <a:pt x="3420574" y="5498"/>
                    </a:cubicBezTo>
                    <a:cubicBezTo>
                      <a:pt x="3424094" y="9018"/>
                      <a:pt x="3426072" y="13792"/>
                      <a:pt x="3426072" y="18770"/>
                    </a:cubicBezTo>
                    <a:lnTo>
                      <a:pt x="3426072" y="491368"/>
                    </a:lnTo>
                    <a:cubicBezTo>
                      <a:pt x="3426072" y="501735"/>
                      <a:pt x="3417668" y="510139"/>
                      <a:pt x="3407301" y="510139"/>
                    </a:cubicBezTo>
                    <a:lnTo>
                      <a:pt x="18770" y="510139"/>
                    </a:lnTo>
                    <a:cubicBezTo>
                      <a:pt x="13792" y="510139"/>
                      <a:pt x="9018" y="508161"/>
                      <a:pt x="5498" y="504641"/>
                    </a:cubicBezTo>
                    <a:cubicBezTo>
                      <a:pt x="1978" y="501121"/>
                      <a:pt x="0" y="496346"/>
                      <a:pt x="0" y="491368"/>
                    </a:cubicBezTo>
                    <a:lnTo>
                      <a:pt x="0" y="18770"/>
                    </a:lnTo>
                    <a:cubicBezTo>
                      <a:pt x="0" y="13792"/>
                      <a:pt x="1978" y="9018"/>
                      <a:pt x="5498" y="5498"/>
                    </a:cubicBezTo>
                    <a:cubicBezTo>
                      <a:pt x="9018" y="1978"/>
                      <a:pt x="13792" y="0"/>
                      <a:pt x="18770" y="0"/>
                    </a:cubicBezTo>
                    <a:close/>
                  </a:path>
                </a:pathLst>
              </a:custGeom>
              <a:solidFill>
                <a:srgbClr val="FFFFFF"/>
              </a:solidFill>
              <a:ln cap="rnd">
                <a:noFill/>
                <a:prstDash val="solid"/>
                <a:round/>
              </a:ln>
            </p:spPr>
            <p:txBody>
              <a:bodyPr/>
              <a:lstStyle/>
              <a:p>
                <a:endParaRPr lang="en-US"/>
              </a:p>
            </p:txBody>
          </p:sp>
          <p:sp>
            <p:nvSpPr>
              <p:cNvPr id="15" name="TextBox 15"/>
              <p:cNvSpPr txBox="1"/>
              <p:nvPr/>
            </p:nvSpPr>
            <p:spPr>
              <a:xfrm>
                <a:off x="0" y="19050"/>
                <a:ext cx="3426072" cy="491089"/>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16" name="TextBox 16"/>
            <p:cNvSpPr txBox="1"/>
            <p:nvPr/>
          </p:nvSpPr>
          <p:spPr>
            <a:xfrm>
              <a:off x="0" y="297698"/>
              <a:ext cx="13748405" cy="1431925"/>
            </a:xfrm>
            <a:prstGeom prst="rect">
              <a:avLst/>
            </a:prstGeom>
          </p:spPr>
          <p:txBody>
            <a:bodyPr lIns="0" tIns="0" rIns="0" bIns="0" rtlCol="0" anchor="t">
              <a:spAutoFit/>
            </a:bodyPr>
            <a:lstStyle/>
            <a:p>
              <a:pPr algn="ctr">
                <a:lnSpc>
                  <a:spcPts val="4200"/>
                </a:lnSpc>
                <a:spcBef>
                  <a:spcPct val="0"/>
                </a:spcBef>
              </a:pPr>
              <a:r>
                <a:rPr lang="en-US" sz="3500">
                  <a:solidFill>
                    <a:srgbClr val="000000"/>
                  </a:solidFill>
                  <a:latin typeface="Itim"/>
                </a:rPr>
                <a:t>Dạng sóng ngõ ra là chuỗi xung hình chữ nhật, đại diện cho quá trình sạc và xả của tụ điện.</a:t>
              </a:r>
            </a:p>
          </p:txBody>
        </p:sp>
      </p:grpSp>
      <p:sp>
        <p:nvSpPr>
          <p:cNvPr id="17" name="Freeform 17"/>
          <p:cNvSpPr/>
          <p:nvPr/>
        </p:nvSpPr>
        <p:spPr>
          <a:xfrm>
            <a:off x="11860123" y="5526962"/>
            <a:ext cx="5654535" cy="4376575"/>
          </a:xfrm>
          <a:custGeom>
            <a:avLst/>
            <a:gdLst/>
            <a:ahLst/>
            <a:cxnLst/>
            <a:rect l="l" t="t" r="r" b="b"/>
            <a:pathLst>
              <a:path w="5654535" h="4376575">
                <a:moveTo>
                  <a:pt x="0" y="0"/>
                </a:moveTo>
                <a:lnTo>
                  <a:pt x="5654535" y="0"/>
                </a:lnTo>
                <a:lnTo>
                  <a:pt x="5654535" y="4376576"/>
                </a:lnTo>
                <a:lnTo>
                  <a:pt x="0" y="4376576"/>
                </a:lnTo>
                <a:lnTo>
                  <a:pt x="0" y="0"/>
                </a:lnTo>
                <a:close/>
              </a:path>
            </a:pathLst>
          </a:custGeom>
          <a:blipFill>
            <a:blip r:embed="rId2"/>
            <a:stretch>
              <a:fillRect/>
            </a:stretch>
          </a:blipFill>
        </p:spPr>
        <p:txBody>
          <a:bodyPr/>
          <a:lstStyle/>
          <a:p>
            <a:endParaRPr lang="en-US"/>
          </a:p>
        </p:txBody>
      </p:sp>
      <p:sp>
        <p:nvSpPr>
          <p:cNvPr id="18" name="Freeform 18"/>
          <p:cNvSpPr/>
          <p:nvPr/>
        </p:nvSpPr>
        <p:spPr>
          <a:xfrm>
            <a:off x="11860123" y="383462"/>
            <a:ext cx="5654535" cy="4796689"/>
          </a:xfrm>
          <a:custGeom>
            <a:avLst/>
            <a:gdLst/>
            <a:ahLst/>
            <a:cxnLst/>
            <a:rect l="l" t="t" r="r" b="b"/>
            <a:pathLst>
              <a:path w="5654535" h="4796689">
                <a:moveTo>
                  <a:pt x="0" y="0"/>
                </a:moveTo>
                <a:lnTo>
                  <a:pt x="5654535" y="0"/>
                </a:lnTo>
                <a:lnTo>
                  <a:pt x="5654535" y="4796689"/>
                </a:lnTo>
                <a:lnTo>
                  <a:pt x="0" y="4796689"/>
                </a:lnTo>
                <a:lnTo>
                  <a:pt x="0" y="0"/>
                </a:lnTo>
                <a:close/>
              </a:path>
            </a:pathLst>
          </a:custGeom>
          <a:blipFill>
            <a:blip r:embed="rId3"/>
            <a:stretch>
              <a:fillRect/>
            </a:stretch>
          </a:blipFill>
        </p:spPr>
        <p:txBody>
          <a:bodyPr/>
          <a:lstStyle/>
          <a:p>
            <a:endParaRPr lang="en-US"/>
          </a:p>
        </p:txBody>
      </p:sp>
      <p:grpSp>
        <p:nvGrpSpPr>
          <p:cNvPr id="19" name="Group 19"/>
          <p:cNvGrpSpPr/>
          <p:nvPr/>
        </p:nvGrpSpPr>
        <p:grpSpPr>
          <a:xfrm>
            <a:off x="17328993" y="9368977"/>
            <a:ext cx="646614" cy="666204"/>
            <a:chOff x="0" y="0"/>
            <a:chExt cx="862152" cy="888272"/>
          </a:xfrm>
        </p:grpSpPr>
        <p:grpSp>
          <p:nvGrpSpPr>
            <p:cNvPr id="20" name="Group 20"/>
            <p:cNvGrpSpPr/>
            <p:nvPr/>
          </p:nvGrpSpPr>
          <p:grpSpPr>
            <a:xfrm>
              <a:off x="0" y="0"/>
              <a:ext cx="862152" cy="888272"/>
              <a:chOff x="0" y="0"/>
              <a:chExt cx="278538" cy="286976"/>
            </a:xfrm>
          </p:grpSpPr>
          <p:sp>
            <p:nvSpPr>
              <p:cNvPr id="21" name="Freeform 21"/>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22" name="TextBox 22"/>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3" name="TextBox 23"/>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21</a:t>
              </a:r>
            </a:p>
          </p:txBody>
        </p:sp>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2742800" y="1028700"/>
            <a:ext cx="12802400" cy="1230543"/>
            <a:chOff x="0" y="0"/>
            <a:chExt cx="17069866" cy="1640723"/>
          </a:xfrm>
        </p:grpSpPr>
        <p:grpSp>
          <p:nvGrpSpPr>
            <p:cNvPr id="3" name="Group 3"/>
            <p:cNvGrpSpPr/>
            <p:nvPr/>
          </p:nvGrpSpPr>
          <p:grpSpPr>
            <a:xfrm>
              <a:off x="0" y="0"/>
              <a:ext cx="17069866" cy="1640723"/>
              <a:chOff x="0" y="0"/>
              <a:chExt cx="4253773" cy="408865"/>
            </a:xfrm>
          </p:grpSpPr>
          <p:sp>
            <p:nvSpPr>
              <p:cNvPr id="4" name="Freeform 4"/>
              <p:cNvSpPr/>
              <p:nvPr/>
            </p:nvSpPr>
            <p:spPr>
              <a:xfrm>
                <a:off x="0" y="0"/>
                <a:ext cx="4253773" cy="408865"/>
              </a:xfrm>
              <a:custGeom>
                <a:avLst/>
                <a:gdLst/>
                <a:ahLst/>
                <a:cxnLst/>
                <a:rect l="l" t="t" r="r" b="b"/>
                <a:pathLst>
                  <a:path w="4253773" h="408865">
                    <a:moveTo>
                      <a:pt x="15118" y="0"/>
                    </a:moveTo>
                    <a:lnTo>
                      <a:pt x="4238654" y="0"/>
                    </a:lnTo>
                    <a:cubicBezTo>
                      <a:pt x="4242664" y="0"/>
                      <a:pt x="4246509" y="1593"/>
                      <a:pt x="4249345" y="4428"/>
                    </a:cubicBezTo>
                    <a:cubicBezTo>
                      <a:pt x="4252180" y="7263"/>
                      <a:pt x="4253773" y="11109"/>
                      <a:pt x="4253773" y="15118"/>
                    </a:cubicBezTo>
                    <a:lnTo>
                      <a:pt x="4253773" y="393747"/>
                    </a:lnTo>
                    <a:cubicBezTo>
                      <a:pt x="4253773" y="402096"/>
                      <a:pt x="4247004" y="408865"/>
                      <a:pt x="4238654" y="408865"/>
                    </a:cubicBezTo>
                    <a:lnTo>
                      <a:pt x="15118" y="408865"/>
                    </a:lnTo>
                    <a:cubicBezTo>
                      <a:pt x="6769" y="408865"/>
                      <a:pt x="0" y="402096"/>
                      <a:pt x="0" y="393747"/>
                    </a:cubicBezTo>
                    <a:lnTo>
                      <a:pt x="0" y="15118"/>
                    </a:lnTo>
                    <a:cubicBezTo>
                      <a:pt x="0" y="6769"/>
                      <a:pt x="6769" y="0"/>
                      <a:pt x="15118" y="0"/>
                    </a:cubicBezTo>
                    <a:close/>
                  </a:path>
                </a:pathLst>
              </a:custGeom>
              <a:solidFill>
                <a:srgbClr val="FFFFFF"/>
              </a:solidFill>
              <a:ln cap="rnd">
                <a:noFill/>
                <a:prstDash val="solid"/>
                <a:round/>
              </a:ln>
            </p:spPr>
            <p:txBody>
              <a:bodyPr/>
              <a:lstStyle/>
              <a:p>
                <a:endParaRPr lang="en-US"/>
              </a:p>
            </p:txBody>
          </p:sp>
          <p:sp>
            <p:nvSpPr>
              <p:cNvPr id="5" name="TextBox 5"/>
              <p:cNvSpPr txBox="1"/>
              <p:nvPr/>
            </p:nvSpPr>
            <p:spPr>
              <a:xfrm>
                <a:off x="0" y="19050"/>
                <a:ext cx="4253773" cy="389815"/>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6" name="TextBox 6"/>
            <p:cNvSpPr txBox="1"/>
            <p:nvPr/>
          </p:nvSpPr>
          <p:spPr>
            <a:xfrm>
              <a:off x="0" y="297698"/>
              <a:ext cx="6299733" cy="1025525"/>
            </a:xfrm>
            <a:prstGeom prst="rect">
              <a:avLst/>
            </a:prstGeom>
          </p:spPr>
          <p:txBody>
            <a:bodyPr wrap="square" lIns="0" tIns="0" rIns="0" bIns="0" rtlCol="0" anchor="t">
              <a:spAutoFit/>
            </a:bodyPr>
            <a:lstStyle/>
            <a:p>
              <a:pPr marL="0" lvl="1" indent="0" algn="ctr">
                <a:lnSpc>
                  <a:spcPts val="6000"/>
                </a:lnSpc>
                <a:spcBef>
                  <a:spcPct val="0"/>
                </a:spcBef>
              </a:pPr>
              <a:r>
                <a:rPr lang="en-US" sz="5000">
                  <a:solidFill>
                    <a:srgbClr val="000000"/>
                  </a:solidFill>
                  <a:latin typeface="Itim"/>
                </a:rPr>
                <a:t>Chu kỳ đầu ra:                                                        </a:t>
              </a:r>
            </a:p>
          </p:txBody>
        </p:sp>
      </p:grpSp>
      <p:grpSp>
        <p:nvGrpSpPr>
          <p:cNvPr id="7" name="Group 7"/>
          <p:cNvGrpSpPr/>
          <p:nvPr/>
        </p:nvGrpSpPr>
        <p:grpSpPr>
          <a:xfrm>
            <a:off x="7216234" y="1452348"/>
            <a:ext cx="8115300" cy="550190"/>
            <a:chOff x="0" y="0"/>
            <a:chExt cx="10820400" cy="733586"/>
          </a:xfrm>
        </p:grpSpPr>
        <p:sp>
          <p:nvSpPr>
            <p:cNvPr id="8" name="Freeform 8"/>
            <p:cNvSpPr/>
            <p:nvPr/>
          </p:nvSpPr>
          <p:spPr>
            <a:xfrm>
              <a:off x="0" y="0"/>
              <a:ext cx="10820400" cy="733586"/>
            </a:xfrm>
            <a:custGeom>
              <a:avLst/>
              <a:gdLst/>
              <a:ahLst/>
              <a:cxnLst/>
              <a:rect l="l" t="t" r="r" b="b"/>
              <a:pathLst>
                <a:path w="10820400" h="733586">
                  <a:moveTo>
                    <a:pt x="0" y="0"/>
                  </a:moveTo>
                  <a:lnTo>
                    <a:pt x="10820400" y="0"/>
                  </a:lnTo>
                  <a:lnTo>
                    <a:pt x="10820400" y="733586"/>
                  </a:lnTo>
                  <a:lnTo>
                    <a:pt x="0" y="733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742800" y="3069953"/>
            <a:ext cx="12802400" cy="1230543"/>
            <a:chOff x="0" y="0"/>
            <a:chExt cx="17069866" cy="1640723"/>
          </a:xfrm>
        </p:grpSpPr>
        <p:grpSp>
          <p:nvGrpSpPr>
            <p:cNvPr id="10" name="Group 10"/>
            <p:cNvGrpSpPr/>
            <p:nvPr/>
          </p:nvGrpSpPr>
          <p:grpSpPr>
            <a:xfrm>
              <a:off x="0" y="0"/>
              <a:ext cx="17069866" cy="1640723"/>
              <a:chOff x="0" y="0"/>
              <a:chExt cx="4253773" cy="408865"/>
            </a:xfrm>
          </p:grpSpPr>
          <p:sp>
            <p:nvSpPr>
              <p:cNvPr id="11" name="Freeform 11"/>
              <p:cNvSpPr/>
              <p:nvPr/>
            </p:nvSpPr>
            <p:spPr>
              <a:xfrm>
                <a:off x="0" y="0"/>
                <a:ext cx="4253773" cy="408865"/>
              </a:xfrm>
              <a:custGeom>
                <a:avLst/>
                <a:gdLst/>
                <a:ahLst/>
                <a:cxnLst/>
                <a:rect l="l" t="t" r="r" b="b"/>
                <a:pathLst>
                  <a:path w="4253773" h="408865">
                    <a:moveTo>
                      <a:pt x="15118" y="0"/>
                    </a:moveTo>
                    <a:lnTo>
                      <a:pt x="4238654" y="0"/>
                    </a:lnTo>
                    <a:cubicBezTo>
                      <a:pt x="4242664" y="0"/>
                      <a:pt x="4246509" y="1593"/>
                      <a:pt x="4249345" y="4428"/>
                    </a:cubicBezTo>
                    <a:cubicBezTo>
                      <a:pt x="4252180" y="7263"/>
                      <a:pt x="4253773" y="11109"/>
                      <a:pt x="4253773" y="15118"/>
                    </a:cubicBezTo>
                    <a:lnTo>
                      <a:pt x="4253773" y="393747"/>
                    </a:lnTo>
                    <a:cubicBezTo>
                      <a:pt x="4253773" y="402096"/>
                      <a:pt x="4247004" y="408865"/>
                      <a:pt x="4238654" y="408865"/>
                    </a:cubicBezTo>
                    <a:lnTo>
                      <a:pt x="15118" y="408865"/>
                    </a:lnTo>
                    <a:cubicBezTo>
                      <a:pt x="6769" y="408865"/>
                      <a:pt x="0" y="402096"/>
                      <a:pt x="0" y="393747"/>
                    </a:cubicBezTo>
                    <a:lnTo>
                      <a:pt x="0" y="15118"/>
                    </a:lnTo>
                    <a:cubicBezTo>
                      <a:pt x="0" y="6769"/>
                      <a:pt x="6769" y="0"/>
                      <a:pt x="15118" y="0"/>
                    </a:cubicBezTo>
                    <a:close/>
                  </a:path>
                </a:pathLst>
              </a:custGeom>
              <a:solidFill>
                <a:srgbClr val="FFFFFF"/>
              </a:solidFill>
              <a:ln cap="rnd">
                <a:noFill/>
                <a:prstDash val="solid"/>
                <a:round/>
              </a:ln>
            </p:spPr>
            <p:txBody>
              <a:bodyPr/>
              <a:lstStyle/>
              <a:p>
                <a:endParaRPr lang="en-US"/>
              </a:p>
            </p:txBody>
          </p:sp>
          <p:sp>
            <p:nvSpPr>
              <p:cNvPr id="12" name="TextBox 12"/>
              <p:cNvSpPr txBox="1"/>
              <p:nvPr/>
            </p:nvSpPr>
            <p:spPr>
              <a:xfrm>
                <a:off x="0" y="19050"/>
                <a:ext cx="4253773" cy="389815"/>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13" name="TextBox 13"/>
            <p:cNvSpPr txBox="1"/>
            <p:nvPr/>
          </p:nvSpPr>
          <p:spPr>
            <a:xfrm>
              <a:off x="0" y="297698"/>
              <a:ext cx="6299733" cy="1025525"/>
            </a:xfrm>
            <a:prstGeom prst="rect">
              <a:avLst/>
            </a:prstGeom>
          </p:spPr>
          <p:txBody>
            <a:bodyPr wrap="square" lIns="0" tIns="0" rIns="0" bIns="0" rtlCol="0" anchor="t">
              <a:spAutoFit/>
            </a:bodyPr>
            <a:lstStyle/>
            <a:p>
              <a:pPr marL="0" lvl="1" indent="0" algn="ctr">
                <a:lnSpc>
                  <a:spcPts val="6000"/>
                </a:lnSpc>
                <a:spcBef>
                  <a:spcPct val="0"/>
                </a:spcBef>
              </a:pPr>
              <a:r>
                <a:rPr lang="en-US" sz="5000">
                  <a:solidFill>
                    <a:srgbClr val="000000"/>
                  </a:solidFill>
                  <a:latin typeface="Itim"/>
                </a:rPr>
                <a:t>Tần số đầu ra:                                                         </a:t>
              </a:r>
            </a:p>
          </p:txBody>
        </p:sp>
      </p:grpSp>
      <p:grpSp>
        <p:nvGrpSpPr>
          <p:cNvPr id="14" name="Group 14"/>
          <p:cNvGrpSpPr/>
          <p:nvPr/>
        </p:nvGrpSpPr>
        <p:grpSpPr>
          <a:xfrm>
            <a:off x="7057327" y="3407889"/>
            <a:ext cx="8115300" cy="624254"/>
            <a:chOff x="0" y="0"/>
            <a:chExt cx="10820400" cy="832338"/>
          </a:xfrm>
        </p:grpSpPr>
        <p:sp>
          <p:nvSpPr>
            <p:cNvPr id="15" name="Freeform 15"/>
            <p:cNvSpPr/>
            <p:nvPr/>
          </p:nvSpPr>
          <p:spPr>
            <a:xfrm>
              <a:off x="0" y="0"/>
              <a:ext cx="10820400" cy="832338"/>
            </a:xfrm>
            <a:custGeom>
              <a:avLst/>
              <a:gdLst/>
              <a:ahLst/>
              <a:cxnLst/>
              <a:rect l="l" t="t" r="r" b="b"/>
              <a:pathLst>
                <a:path w="10820400" h="832338">
                  <a:moveTo>
                    <a:pt x="0" y="0"/>
                  </a:moveTo>
                  <a:lnTo>
                    <a:pt x="10820400" y="0"/>
                  </a:lnTo>
                  <a:lnTo>
                    <a:pt x="10820400" y="832338"/>
                  </a:lnTo>
                  <a:lnTo>
                    <a:pt x="0" y="8323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6" name="Freeform 16"/>
          <p:cNvSpPr/>
          <p:nvPr/>
        </p:nvSpPr>
        <p:spPr>
          <a:xfrm>
            <a:off x="9788422" y="5405026"/>
            <a:ext cx="5756778" cy="4455710"/>
          </a:xfrm>
          <a:custGeom>
            <a:avLst/>
            <a:gdLst/>
            <a:ahLst/>
            <a:cxnLst/>
            <a:rect l="l" t="t" r="r" b="b"/>
            <a:pathLst>
              <a:path w="5756778" h="4455710">
                <a:moveTo>
                  <a:pt x="0" y="0"/>
                </a:moveTo>
                <a:lnTo>
                  <a:pt x="5756778" y="0"/>
                </a:lnTo>
                <a:lnTo>
                  <a:pt x="5756778" y="4455711"/>
                </a:lnTo>
                <a:lnTo>
                  <a:pt x="0" y="4455711"/>
                </a:lnTo>
                <a:lnTo>
                  <a:pt x="0" y="0"/>
                </a:lnTo>
                <a:close/>
              </a:path>
            </a:pathLst>
          </a:custGeom>
          <a:blipFill>
            <a:blip r:embed="rId6"/>
            <a:stretch>
              <a:fillRect/>
            </a:stretch>
          </a:blipFill>
        </p:spPr>
        <p:txBody>
          <a:bodyPr/>
          <a:lstStyle/>
          <a:p>
            <a:endParaRPr lang="en-US"/>
          </a:p>
        </p:txBody>
      </p:sp>
      <p:sp>
        <p:nvSpPr>
          <p:cNvPr id="17" name="Freeform 17"/>
          <p:cNvSpPr/>
          <p:nvPr/>
        </p:nvSpPr>
        <p:spPr>
          <a:xfrm>
            <a:off x="3317668" y="5405026"/>
            <a:ext cx="5345863" cy="4534845"/>
          </a:xfrm>
          <a:custGeom>
            <a:avLst/>
            <a:gdLst/>
            <a:ahLst/>
            <a:cxnLst/>
            <a:rect l="l" t="t" r="r" b="b"/>
            <a:pathLst>
              <a:path w="5345863" h="4534845">
                <a:moveTo>
                  <a:pt x="0" y="0"/>
                </a:moveTo>
                <a:lnTo>
                  <a:pt x="5345863" y="0"/>
                </a:lnTo>
                <a:lnTo>
                  <a:pt x="5345863" y="4534846"/>
                </a:lnTo>
                <a:lnTo>
                  <a:pt x="0" y="4534846"/>
                </a:lnTo>
                <a:lnTo>
                  <a:pt x="0" y="0"/>
                </a:lnTo>
                <a:close/>
              </a:path>
            </a:pathLst>
          </a:custGeom>
          <a:blipFill>
            <a:blip r:embed="rId7"/>
            <a:stretch>
              <a:fillRect/>
            </a:stretch>
          </a:blipFill>
        </p:spPr>
        <p:txBody>
          <a:bodyPr/>
          <a:lstStyle/>
          <a:p>
            <a:endParaRPr lang="en-US"/>
          </a:p>
        </p:txBody>
      </p:sp>
      <p:grpSp>
        <p:nvGrpSpPr>
          <p:cNvPr id="18" name="Group 18"/>
          <p:cNvGrpSpPr/>
          <p:nvPr/>
        </p:nvGrpSpPr>
        <p:grpSpPr>
          <a:xfrm>
            <a:off x="17328993" y="9368977"/>
            <a:ext cx="646614" cy="666204"/>
            <a:chOff x="0" y="0"/>
            <a:chExt cx="862152" cy="888272"/>
          </a:xfrm>
        </p:grpSpPr>
        <p:grpSp>
          <p:nvGrpSpPr>
            <p:cNvPr id="19" name="Group 19"/>
            <p:cNvGrpSpPr/>
            <p:nvPr/>
          </p:nvGrpSpPr>
          <p:grpSpPr>
            <a:xfrm>
              <a:off x="0" y="0"/>
              <a:ext cx="862152" cy="888272"/>
              <a:chOff x="0" y="0"/>
              <a:chExt cx="278538" cy="286976"/>
            </a:xfrm>
          </p:grpSpPr>
          <p:sp>
            <p:nvSpPr>
              <p:cNvPr id="20" name="Freeform 20"/>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21" name="TextBox 21"/>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2" name="TextBox 22"/>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22</a:t>
              </a: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2154244" y="508581"/>
            <a:ext cx="13979511" cy="1992543"/>
            <a:chOff x="0" y="0"/>
            <a:chExt cx="18639348" cy="2656723"/>
          </a:xfrm>
        </p:grpSpPr>
        <p:grpSp>
          <p:nvGrpSpPr>
            <p:cNvPr id="3" name="Group 3"/>
            <p:cNvGrpSpPr/>
            <p:nvPr/>
          </p:nvGrpSpPr>
          <p:grpSpPr>
            <a:xfrm>
              <a:off x="0" y="0"/>
              <a:ext cx="18639348" cy="2656723"/>
              <a:chOff x="0" y="0"/>
              <a:chExt cx="4644884" cy="662050"/>
            </a:xfrm>
          </p:grpSpPr>
          <p:sp>
            <p:nvSpPr>
              <p:cNvPr id="4" name="Freeform 4"/>
              <p:cNvSpPr/>
              <p:nvPr/>
            </p:nvSpPr>
            <p:spPr>
              <a:xfrm>
                <a:off x="0" y="0"/>
                <a:ext cx="4644884" cy="662050"/>
              </a:xfrm>
              <a:custGeom>
                <a:avLst/>
                <a:gdLst/>
                <a:ahLst/>
                <a:cxnLst/>
                <a:rect l="l" t="t" r="r" b="b"/>
                <a:pathLst>
                  <a:path w="4644884" h="662050">
                    <a:moveTo>
                      <a:pt x="13845" y="0"/>
                    </a:moveTo>
                    <a:lnTo>
                      <a:pt x="4631039" y="0"/>
                    </a:lnTo>
                    <a:cubicBezTo>
                      <a:pt x="4638685" y="0"/>
                      <a:pt x="4644884" y="6199"/>
                      <a:pt x="4644884" y="13845"/>
                    </a:cubicBezTo>
                    <a:lnTo>
                      <a:pt x="4644884" y="648204"/>
                    </a:lnTo>
                    <a:cubicBezTo>
                      <a:pt x="4644884" y="655851"/>
                      <a:pt x="4638685" y="662050"/>
                      <a:pt x="4631039" y="662050"/>
                    </a:cubicBezTo>
                    <a:lnTo>
                      <a:pt x="13845" y="662050"/>
                    </a:lnTo>
                    <a:cubicBezTo>
                      <a:pt x="10173" y="662050"/>
                      <a:pt x="6652" y="660591"/>
                      <a:pt x="4055" y="657994"/>
                    </a:cubicBezTo>
                    <a:cubicBezTo>
                      <a:pt x="1459" y="655398"/>
                      <a:pt x="0" y="651876"/>
                      <a:pt x="0" y="648204"/>
                    </a:cubicBezTo>
                    <a:lnTo>
                      <a:pt x="0" y="13845"/>
                    </a:lnTo>
                    <a:cubicBezTo>
                      <a:pt x="0" y="10173"/>
                      <a:pt x="1459" y="6652"/>
                      <a:pt x="4055" y="4055"/>
                    </a:cubicBezTo>
                    <a:cubicBezTo>
                      <a:pt x="6652" y="1459"/>
                      <a:pt x="10173" y="0"/>
                      <a:pt x="13845" y="0"/>
                    </a:cubicBezTo>
                    <a:close/>
                  </a:path>
                </a:pathLst>
              </a:custGeom>
              <a:solidFill>
                <a:srgbClr val="FFFFFF"/>
              </a:solidFill>
              <a:ln cap="rnd">
                <a:noFill/>
                <a:prstDash val="solid"/>
                <a:round/>
              </a:ln>
            </p:spPr>
            <p:txBody>
              <a:bodyPr/>
              <a:lstStyle/>
              <a:p>
                <a:endParaRPr lang="en-US"/>
              </a:p>
            </p:txBody>
          </p:sp>
          <p:sp>
            <p:nvSpPr>
              <p:cNvPr id="5" name="TextBox 5"/>
              <p:cNvSpPr txBox="1"/>
              <p:nvPr/>
            </p:nvSpPr>
            <p:spPr>
              <a:xfrm>
                <a:off x="0" y="19050"/>
                <a:ext cx="4644884" cy="643000"/>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6" name="TextBox 6"/>
            <p:cNvSpPr txBox="1"/>
            <p:nvPr/>
          </p:nvSpPr>
          <p:spPr>
            <a:xfrm>
              <a:off x="0" y="297698"/>
              <a:ext cx="18639348" cy="2041525"/>
            </a:xfrm>
            <a:prstGeom prst="rect">
              <a:avLst/>
            </a:prstGeom>
          </p:spPr>
          <p:txBody>
            <a:bodyPr lIns="0" tIns="0" rIns="0" bIns="0" rtlCol="0" anchor="t">
              <a:spAutoFit/>
            </a:bodyPr>
            <a:lstStyle/>
            <a:p>
              <a:pPr marL="0" lvl="1" indent="0" algn="ctr">
                <a:lnSpc>
                  <a:spcPts val="6000"/>
                </a:lnSpc>
                <a:spcBef>
                  <a:spcPct val="0"/>
                </a:spcBef>
              </a:pPr>
              <a:r>
                <a:rPr lang="en-US" sz="5000">
                  <a:solidFill>
                    <a:srgbClr val="000000"/>
                  </a:solidFill>
                  <a:latin typeface="Itim"/>
                </a:rPr>
                <a:t>Mắc mạch Astable thứ nhất vào, sẽ tạo ra mạch phát ra xung có tần số f2 = 481 Hz</a:t>
              </a:r>
            </a:p>
          </p:txBody>
        </p:sp>
      </p:grpSp>
      <p:sp>
        <p:nvSpPr>
          <p:cNvPr id="7" name="Freeform 7"/>
          <p:cNvSpPr/>
          <p:nvPr/>
        </p:nvSpPr>
        <p:spPr>
          <a:xfrm>
            <a:off x="4755435" y="3095214"/>
            <a:ext cx="8777129" cy="6647906"/>
          </a:xfrm>
          <a:custGeom>
            <a:avLst/>
            <a:gdLst/>
            <a:ahLst/>
            <a:cxnLst/>
            <a:rect l="l" t="t" r="r" b="b"/>
            <a:pathLst>
              <a:path w="8777129" h="6647906">
                <a:moveTo>
                  <a:pt x="0" y="0"/>
                </a:moveTo>
                <a:lnTo>
                  <a:pt x="8777130" y="0"/>
                </a:lnTo>
                <a:lnTo>
                  <a:pt x="8777130" y="6647907"/>
                </a:lnTo>
                <a:lnTo>
                  <a:pt x="0" y="6647907"/>
                </a:lnTo>
                <a:lnTo>
                  <a:pt x="0" y="0"/>
                </a:lnTo>
                <a:close/>
              </a:path>
            </a:pathLst>
          </a:custGeom>
          <a:blipFill>
            <a:blip r:embed="rId2"/>
            <a:stretch>
              <a:fillRect/>
            </a:stretch>
          </a:blipFill>
        </p:spPr>
        <p:txBody>
          <a:bodyPr/>
          <a:lstStyle/>
          <a:p>
            <a:endParaRPr lang="en-US"/>
          </a:p>
        </p:txBody>
      </p:sp>
      <p:grpSp>
        <p:nvGrpSpPr>
          <p:cNvPr id="8" name="Group 8"/>
          <p:cNvGrpSpPr/>
          <p:nvPr/>
        </p:nvGrpSpPr>
        <p:grpSpPr>
          <a:xfrm>
            <a:off x="17328993" y="9368977"/>
            <a:ext cx="646614" cy="666204"/>
            <a:chOff x="0" y="0"/>
            <a:chExt cx="862152" cy="888272"/>
          </a:xfrm>
        </p:grpSpPr>
        <p:grpSp>
          <p:nvGrpSpPr>
            <p:cNvPr id="9" name="Group 9"/>
            <p:cNvGrpSpPr/>
            <p:nvPr/>
          </p:nvGrpSpPr>
          <p:grpSpPr>
            <a:xfrm>
              <a:off x="0" y="0"/>
              <a:ext cx="862152" cy="888272"/>
              <a:chOff x="0" y="0"/>
              <a:chExt cx="278538" cy="286976"/>
            </a:xfrm>
          </p:grpSpPr>
          <p:sp>
            <p:nvSpPr>
              <p:cNvPr id="10" name="Freeform 10"/>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1" name="TextBox 11"/>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2" name="TextBox 12"/>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23</a:t>
              </a:r>
            </a:p>
          </p:txBody>
        </p:sp>
      </p:gr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702745" y="410917"/>
            <a:ext cx="16882509" cy="1497243"/>
            <a:chOff x="0" y="0"/>
            <a:chExt cx="22510012" cy="1996323"/>
          </a:xfrm>
        </p:grpSpPr>
        <p:grpSp>
          <p:nvGrpSpPr>
            <p:cNvPr id="3" name="Group 3"/>
            <p:cNvGrpSpPr/>
            <p:nvPr/>
          </p:nvGrpSpPr>
          <p:grpSpPr>
            <a:xfrm>
              <a:off x="0" y="0"/>
              <a:ext cx="22510012" cy="1996323"/>
              <a:chOff x="0" y="0"/>
              <a:chExt cx="5609445" cy="497479"/>
            </a:xfrm>
          </p:grpSpPr>
          <p:sp>
            <p:nvSpPr>
              <p:cNvPr id="4" name="Freeform 4"/>
              <p:cNvSpPr/>
              <p:nvPr/>
            </p:nvSpPr>
            <p:spPr>
              <a:xfrm>
                <a:off x="0" y="0"/>
                <a:ext cx="5609445" cy="497479"/>
              </a:xfrm>
              <a:custGeom>
                <a:avLst/>
                <a:gdLst/>
                <a:ahLst/>
                <a:cxnLst/>
                <a:rect l="l" t="t" r="r" b="b"/>
                <a:pathLst>
                  <a:path w="5609445" h="497479">
                    <a:moveTo>
                      <a:pt x="11464" y="0"/>
                    </a:moveTo>
                    <a:lnTo>
                      <a:pt x="5597980" y="0"/>
                    </a:lnTo>
                    <a:cubicBezTo>
                      <a:pt x="5601021" y="0"/>
                      <a:pt x="5603937" y="1208"/>
                      <a:pt x="5606087" y="3358"/>
                    </a:cubicBezTo>
                    <a:cubicBezTo>
                      <a:pt x="5608237" y="5508"/>
                      <a:pt x="5609445" y="8424"/>
                      <a:pt x="5609445" y="11464"/>
                    </a:cubicBezTo>
                    <a:lnTo>
                      <a:pt x="5609445" y="486015"/>
                    </a:lnTo>
                    <a:cubicBezTo>
                      <a:pt x="5609445" y="492347"/>
                      <a:pt x="5604312" y="497479"/>
                      <a:pt x="5597980" y="497479"/>
                    </a:cubicBezTo>
                    <a:lnTo>
                      <a:pt x="11464" y="497479"/>
                    </a:lnTo>
                    <a:cubicBezTo>
                      <a:pt x="5133" y="497479"/>
                      <a:pt x="0" y="492347"/>
                      <a:pt x="0" y="486015"/>
                    </a:cubicBezTo>
                    <a:lnTo>
                      <a:pt x="0" y="11464"/>
                    </a:lnTo>
                    <a:cubicBezTo>
                      <a:pt x="0" y="5133"/>
                      <a:pt x="5133" y="0"/>
                      <a:pt x="11464" y="0"/>
                    </a:cubicBezTo>
                    <a:close/>
                  </a:path>
                </a:pathLst>
              </a:custGeom>
              <a:solidFill>
                <a:srgbClr val="FFFFFF"/>
              </a:solidFill>
              <a:ln cap="rnd">
                <a:noFill/>
                <a:prstDash val="solid"/>
                <a:round/>
              </a:ln>
            </p:spPr>
            <p:txBody>
              <a:bodyPr/>
              <a:lstStyle/>
              <a:p>
                <a:endParaRPr lang="en-US"/>
              </a:p>
            </p:txBody>
          </p:sp>
          <p:sp>
            <p:nvSpPr>
              <p:cNvPr id="5" name="TextBox 5"/>
              <p:cNvSpPr txBox="1"/>
              <p:nvPr/>
            </p:nvSpPr>
            <p:spPr>
              <a:xfrm>
                <a:off x="0" y="19050"/>
                <a:ext cx="5609445" cy="478429"/>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6" name="TextBox 6"/>
            <p:cNvSpPr txBox="1"/>
            <p:nvPr/>
          </p:nvSpPr>
          <p:spPr>
            <a:xfrm>
              <a:off x="0" y="307223"/>
              <a:ext cx="22510012" cy="1371600"/>
            </a:xfrm>
            <a:prstGeom prst="rect">
              <a:avLst/>
            </a:prstGeom>
          </p:spPr>
          <p:txBody>
            <a:bodyPr lIns="0" tIns="0" rIns="0" bIns="0" rtlCol="0" anchor="t">
              <a:spAutoFit/>
            </a:bodyPr>
            <a:lstStyle/>
            <a:p>
              <a:pPr marL="0" lvl="1" indent="0" algn="ctr">
                <a:lnSpc>
                  <a:spcPts val="4080"/>
                </a:lnSpc>
                <a:spcBef>
                  <a:spcPct val="0"/>
                </a:spcBef>
              </a:pPr>
              <a:r>
                <a:rPr lang="en-US" sz="3400">
                  <a:solidFill>
                    <a:srgbClr val="000000"/>
                  </a:solidFill>
                  <a:latin typeface="Itim"/>
                </a:rPr>
                <a:t>Mắc thêm mạch Astable có output vào Control của mạch kia, làm tần số của mạch tăng giảm liên tục Mạch này như là mạch điều khiển tần số của mạch 2 và có tần số  = 0.215Hz.</a:t>
              </a:r>
            </a:p>
          </p:txBody>
        </p:sp>
      </p:grpSp>
      <p:sp>
        <p:nvSpPr>
          <p:cNvPr id="7" name="Freeform 7"/>
          <p:cNvSpPr/>
          <p:nvPr/>
        </p:nvSpPr>
        <p:spPr>
          <a:xfrm>
            <a:off x="2833418" y="2276568"/>
            <a:ext cx="12621165" cy="6637094"/>
          </a:xfrm>
          <a:custGeom>
            <a:avLst/>
            <a:gdLst/>
            <a:ahLst/>
            <a:cxnLst/>
            <a:rect l="l" t="t" r="r" b="b"/>
            <a:pathLst>
              <a:path w="12621165" h="6637094">
                <a:moveTo>
                  <a:pt x="0" y="0"/>
                </a:moveTo>
                <a:lnTo>
                  <a:pt x="12621164" y="0"/>
                </a:lnTo>
                <a:lnTo>
                  <a:pt x="12621164" y="6637094"/>
                </a:lnTo>
                <a:lnTo>
                  <a:pt x="0" y="6637094"/>
                </a:lnTo>
                <a:lnTo>
                  <a:pt x="0" y="0"/>
                </a:lnTo>
                <a:close/>
              </a:path>
            </a:pathLst>
          </a:custGeom>
          <a:blipFill>
            <a:blip r:embed="rId3"/>
            <a:stretch>
              <a:fillRect/>
            </a:stretch>
          </a:blipFill>
        </p:spPr>
        <p:txBody>
          <a:bodyPr/>
          <a:lstStyle/>
          <a:p>
            <a:endParaRPr lang="en-US"/>
          </a:p>
        </p:txBody>
      </p:sp>
      <p:grpSp>
        <p:nvGrpSpPr>
          <p:cNvPr id="8" name="Group 8"/>
          <p:cNvGrpSpPr/>
          <p:nvPr/>
        </p:nvGrpSpPr>
        <p:grpSpPr>
          <a:xfrm>
            <a:off x="17328993" y="9368977"/>
            <a:ext cx="646614" cy="666204"/>
            <a:chOff x="0" y="0"/>
            <a:chExt cx="862152" cy="888272"/>
          </a:xfrm>
        </p:grpSpPr>
        <p:grpSp>
          <p:nvGrpSpPr>
            <p:cNvPr id="9" name="Group 9"/>
            <p:cNvGrpSpPr/>
            <p:nvPr/>
          </p:nvGrpSpPr>
          <p:grpSpPr>
            <a:xfrm>
              <a:off x="0" y="0"/>
              <a:ext cx="862152" cy="888272"/>
              <a:chOff x="0" y="0"/>
              <a:chExt cx="278538" cy="286976"/>
            </a:xfrm>
          </p:grpSpPr>
          <p:sp>
            <p:nvSpPr>
              <p:cNvPr id="10" name="Freeform 10"/>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1" name="TextBox 11"/>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2" name="TextBox 12"/>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24</a:t>
              </a:r>
            </a:p>
          </p:txBody>
        </p:sp>
      </p:grpSp>
      <p:grpSp>
        <p:nvGrpSpPr>
          <p:cNvPr id="13" name="Group 13"/>
          <p:cNvGrpSpPr/>
          <p:nvPr/>
        </p:nvGrpSpPr>
        <p:grpSpPr>
          <a:xfrm>
            <a:off x="5060995" y="9195163"/>
            <a:ext cx="8166009" cy="840018"/>
            <a:chOff x="0" y="0"/>
            <a:chExt cx="10888013" cy="1120023"/>
          </a:xfrm>
        </p:grpSpPr>
        <p:grpSp>
          <p:nvGrpSpPr>
            <p:cNvPr id="14" name="Group 14"/>
            <p:cNvGrpSpPr/>
            <p:nvPr/>
          </p:nvGrpSpPr>
          <p:grpSpPr>
            <a:xfrm>
              <a:off x="0" y="0"/>
              <a:ext cx="10888013" cy="1120023"/>
              <a:chOff x="0" y="0"/>
              <a:chExt cx="2713268" cy="279107"/>
            </a:xfrm>
          </p:grpSpPr>
          <p:sp>
            <p:nvSpPr>
              <p:cNvPr id="15" name="Freeform 15"/>
              <p:cNvSpPr/>
              <p:nvPr/>
            </p:nvSpPr>
            <p:spPr>
              <a:xfrm>
                <a:off x="0" y="0"/>
                <a:ext cx="2713268" cy="279107"/>
              </a:xfrm>
              <a:custGeom>
                <a:avLst/>
                <a:gdLst/>
                <a:ahLst/>
                <a:cxnLst/>
                <a:rect l="l" t="t" r="r" b="b"/>
                <a:pathLst>
                  <a:path w="2713268" h="279107">
                    <a:moveTo>
                      <a:pt x="23702" y="0"/>
                    </a:moveTo>
                    <a:lnTo>
                      <a:pt x="2689567" y="0"/>
                    </a:lnTo>
                    <a:cubicBezTo>
                      <a:pt x="2695853" y="0"/>
                      <a:pt x="2701882" y="2497"/>
                      <a:pt x="2706326" y="6942"/>
                    </a:cubicBezTo>
                    <a:cubicBezTo>
                      <a:pt x="2710771" y="11387"/>
                      <a:pt x="2713268" y="17416"/>
                      <a:pt x="2713268" y="23702"/>
                    </a:cubicBezTo>
                    <a:lnTo>
                      <a:pt x="2713268" y="255406"/>
                    </a:lnTo>
                    <a:cubicBezTo>
                      <a:pt x="2713268" y="268496"/>
                      <a:pt x="2702657" y="279107"/>
                      <a:pt x="2689567" y="279107"/>
                    </a:cubicBezTo>
                    <a:lnTo>
                      <a:pt x="23702" y="279107"/>
                    </a:lnTo>
                    <a:cubicBezTo>
                      <a:pt x="10612" y="279107"/>
                      <a:pt x="0" y="268496"/>
                      <a:pt x="0" y="255406"/>
                    </a:cubicBezTo>
                    <a:lnTo>
                      <a:pt x="0" y="23702"/>
                    </a:lnTo>
                    <a:cubicBezTo>
                      <a:pt x="0" y="10612"/>
                      <a:pt x="10612" y="0"/>
                      <a:pt x="23702" y="0"/>
                    </a:cubicBezTo>
                    <a:close/>
                  </a:path>
                </a:pathLst>
              </a:custGeom>
              <a:solidFill>
                <a:srgbClr val="FFFFFF"/>
              </a:solidFill>
              <a:ln cap="rnd">
                <a:noFill/>
                <a:prstDash val="solid"/>
                <a:round/>
              </a:ln>
            </p:spPr>
            <p:txBody>
              <a:bodyPr/>
              <a:lstStyle/>
              <a:p>
                <a:endParaRPr lang="en-US"/>
              </a:p>
            </p:txBody>
          </p:sp>
          <p:sp>
            <p:nvSpPr>
              <p:cNvPr id="16" name="TextBox 16"/>
              <p:cNvSpPr txBox="1"/>
              <p:nvPr/>
            </p:nvSpPr>
            <p:spPr>
              <a:xfrm>
                <a:off x="0" y="19050"/>
                <a:ext cx="2713268" cy="260057"/>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17" name="TextBox 17"/>
            <p:cNvSpPr txBox="1"/>
            <p:nvPr/>
          </p:nvSpPr>
          <p:spPr>
            <a:xfrm>
              <a:off x="0" y="307223"/>
              <a:ext cx="10888013" cy="495300"/>
            </a:xfrm>
            <a:prstGeom prst="rect">
              <a:avLst/>
            </a:prstGeom>
          </p:spPr>
          <p:txBody>
            <a:bodyPr lIns="0" tIns="0" rIns="0" bIns="0" rtlCol="0" anchor="t">
              <a:spAutoFit/>
            </a:bodyPr>
            <a:lstStyle/>
            <a:p>
              <a:pPr marL="0" lvl="1" indent="0" algn="ctr">
                <a:lnSpc>
                  <a:spcPts val="2940"/>
                </a:lnSpc>
                <a:spcBef>
                  <a:spcPct val="0"/>
                </a:spcBef>
              </a:pPr>
              <a:r>
                <a:rPr lang="en-US" sz="2450">
                  <a:solidFill>
                    <a:srgbClr val="000000"/>
                  </a:solidFill>
                  <a:latin typeface="Itim"/>
                </a:rPr>
                <a:t>[4] https://elonics.org/police-siren-circuit-using-555-ic/</a:t>
              </a:r>
            </a:p>
          </p:txBody>
        </p: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sp>
        <p:nvSpPr>
          <p:cNvPr id="2" name="Freeform 2"/>
          <p:cNvSpPr/>
          <p:nvPr/>
        </p:nvSpPr>
        <p:spPr>
          <a:xfrm>
            <a:off x="353238" y="95767"/>
            <a:ext cx="12698350" cy="5047733"/>
          </a:xfrm>
          <a:custGeom>
            <a:avLst/>
            <a:gdLst/>
            <a:ahLst/>
            <a:cxnLst/>
            <a:rect l="l" t="t" r="r" b="b"/>
            <a:pathLst>
              <a:path w="12698350" h="5047733">
                <a:moveTo>
                  <a:pt x="0" y="0"/>
                </a:moveTo>
                <a:lnTo>
                  <a:pt x="12698349" y="0"/>
                </a:lnTo>
                <a:lnTo>
                  <a:pt x="12698349" y="5047733"/>
                </a:lnTo>
                <a:lnTo>
                  <a:pt x="0" y="5047733"/>
                </a:lnTo>
                <a:lnTo>
                  <a:pt x="0" y="0"/>
                </a:lnTo>
                <a:close/>
              </a:path>
            </a:pathLst>
          </a:custGeom>
          <a:blipFill>
            <a:blip r:embed="rId2"/>
            <a:stretch>
              <a:fillRect/>
            </a:stretch>
          </a:blipFill>
        </p:spPr>
        <p:txBody>
          <a:bodyPr/>
          <a:lstStyle/>
          <a:p>
            <a:endParaRPr lang="en-US"/>
          </a:p>
        </p:txBody>
      </p:sp>
      <p:sp>
        <p:nvSpPr>
          <p:cNvPr id="3" name="Freeform 3"/>
          <p:cNvSpPr/>
          <p:nvPr/>
        </p:nvSpPr>
        <p:spPr>
          <a:xfrm>
            <a:off x="353238" y="5143500"/>
            <a:ext cx="12698350" cy="5057029"/>
          </a:xfrm>
          <a:custGeom>
            <a:avLst/>
            <a:gdLst/>
            <a:ahLst/>
            <a:cxnLst/>
            <a:rect l="l" t="t" r="r" b="b"/>
            <a:pathLst>
              <a:path w="12698350" h="5057029">
                <a:moveTo>
                  <a:pt x="0" y="0"/>
                </a:moveTo>
                <a:lnTo>
                  <a:pt x="12698349" y="0"/>
                </a:lnTo>
                <a:lnTo>
                  <a:pt x="12698349" y="5057029"/>
                </a:lnTo>
                <a:lnTo>
                  <a:pt x="0" y="5057029"/>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3399001" y="762063"/>
            <a:ext cx="4457306" cy="3715140"/>
            <a:chOff x="0" y="0"/>
            <a:chExt cx="5943074" cy="4953520"/>
          </a:xfrm>
        </p:grpSpPr>
        <p:grpSp>
          <p:nvGrpSpPr>
            <p:cNvPr id="5" name="Group 5"/>
            <p:cNvGrpSpPr/>
            <p:nvPr/>
          </p:nvGrpSpPr>
          <p:grpSpPr>
            <a:xfrm>
              <a:off x="0" y="0"/>
              <a:ext cx="5943074" cy="4953520"/>
              <a:chOff x="0" y="0"/>
              <a:chExt cx="1455840" cy="1213435"/>
            </a:xfrm>
          </p:grpSpPr>
          <p:sp>
            <p:nvSpPr>
              <p:cNvPr id="6" name="Freeform 6"/>
              <p:cNvSpPr/>
              <p:nvPr/>
            </p:nvSpPr>
            <p:spPr>
              <a:xfrm>
                <a:off x="0" y="0"/>
                <a:ext cx="1455840" cy="1213435"/>
              </a:xfrm>
              <a:custGeom>
                <a:avLst/>
                <a:gdLst/>
                <a:ahLst/>
                <a:cxnLst/>
                <a:rect l="l" t="t" r="r" b="b"/>
                <a:pathLst>
                  <a:path w="1455840" h="1213435">
                    <a:moveTo>
                      <a:pt x="44173" y="0"/>
                    </a:moveTo>
                    <a:lnTo>
                      <a:pt x="1411667" y="0"/>
                    </a:lnTo>
                    <a:cubicBezTo>
                      <a:pt x="1423382" y="0"/>
                      <a:pt x="1434618" y="4654"/>
                      <a:pt x="1442902" y="12938"/>
                    </a:cubicBezTo>
                    <a:cubicBezTo>
                      <a:pt x="1451186" y="21222"/>
                      <a:pt x="1455840" y="32458"/>
                      <a:pt x="1455840" y="44173"/>
                    </a:cubicBezTo>
                    <a:lnTo>
                      <a:pt x="1455840" y="1169262"/>
                    </a:lnTo>
                    <a:cubicBezTo>
                      <a:pt x="1455840" y="1180977"/>
                      <a:pt x="1451186" y="1192213"/>
                      <a:pt x="1442902" y="1200497"/>
                    </a:cubicBezTo>
                    <a:cubicBezTo>
                      <a:pt x="1434618" y="1208781"/>
                      <a:pt x="1423382" y="1213435"/>
                      <a:pt x="1411667" y="1213435"/>
                    </a:cubicBezTo>
                    <a:lnTo>
                      <a:pt x="44173" y="1213435"/>
                    </a:lnTo>
                    <a:cubicBezTo>
                      <a:pt x="32458" y="1213435"/>
                      <a:pt x="21222" y="1208781"/>
                      <a:pt x="12938" y="1200497"/>
                    </a:cubicBezTo>
                    <a:cubicBezTo>
                      <a:pt x="4654" y="1192213"/>
                      <a:pt x="0" y="1180977"/>
                      <a:pt x="0" y="1169262"/>
                    </a:cubicBezTo>
                    <a:lnTo>
                      <a:pt x="0" y="44173"/>
                    </a:lnTo>
                    <a:cubicBezTo>
                      <a:pt x="0" y="32458"/>
                      <a:pt x="4654" y="21222"/>
                      <a:pt x="12938" y="12938"/>
                    </a:cubicBezTo>
                    <a:cubicBezTo>
                      <a:pt x="21222" y="4654"/>
                      <a:pt x="32458" y="0"/>
                      <a:pt x="44173" y="0"/>
                    </a:cubicBezTo>
                    <a:close/>
                  </a:path>
                </a:pathLst>
              </a:custGeom>
              <a:solidFill>
                <a:srgbClr val="FFFFFF"/>
              </a:solidFill>
              <a:ln cap="rnd">
                <a:noFill/>
                <a:prstDash val="solid"/>
                <a:round/>
              </a:ln>
            </p:spPr>
            <p:txBody>
              <a:bodyPr/>
              <a:lstStyle/>
              <a:p>
                <a:endParaRPr lang="en-US"/>
              </a:p>
            </p:txBody>
          </p:sp>
          <p:sp>
            <p:nvSpPr>
              <p:cNvPr id="7" name="TextBox 7"/>
              <p:cNvSpPr txBox="1"/>
              <p:nvPr/>
            </p:nvSpPr>
            <p:spPr>
              <a:xfrm>
                <a:off x="0" y="19050"/>
                <a:ext cx="1455840" cy="1194385"/>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8" name="TextBox 8"/>
            <p:cNvSpPr txBox="1"/>
            <p:nvPr/>
          </p:nvSpPr>
          <p:spPr>
            <a:xfrm>
              <a:off x="0" y="303008"/>
              <a:ext cx="5943074" cy="4327525"/>
            </a:xfrm>
            <a:prstGeom prst="rect">
              <a:avLst/>
            </a:prstGeom>
          </p:spPr>
          <p:txBody>
            <a:bodyPr lIns="0" tIns="0" rIns="0" bIns="0" rtlCol="0" anchor="t">
              <a:spAutoFit/>
            </a:bodyPr>
            <a:lstStyle/>
            <a:p>
              <a:pPr algn="ctr">
                <a:lnSpc>
                  <a:spcPts val="5143"/>
                </a:lnSpc>
              </a:pPr>
              <a:r>
                <a:rPr lang="en-US" sz="4286">
                  <a:solidFill>
                    <a:srgbClr val="000000"/>
                  </a:solidFill>
                  <a:latin typeface="Itim"/>
                </a:rPr>
                <a:t>Chu kỳ dao động của mạch chính là tần số của mạch 1:</a:t>
              </a:r>
            </a:p>
            <a:p>
              <a:pPr marL="0" lvl="1" indent="0" algn="ctr">
                <a:lnSpc>
                  <a:spcPts val="5143"/>
                </a:lnSpc>
                <a:spcBef>
                  <a:spcPct val="0"/>
                </a:spcBef>
              </a:pPr>
              <a:r>
                <a:rPr lang="en-US" sz="4286">
                  <a:solidFill>
                    <a:srgbClr val="000000"/>
                  </a:solidFill>
                  <a:latin typeface="Itim"/>
                </a:rPr>
                <a:t>f1.60 = 0,125.60 = 12,9 chu kỳ/phút</a:t>
              </a:r>
            </a:p>
          </p:txBody>
        </p:sp>
      </p:grpSp>
      <p:grpSp>
        <p:nvGrpSpPr>
          <p:cNvPr id="9" name="Group 9"/>
          <p:cNvGrpSpPr/>
          <p:nvPr/>
        </p:nvGrpSpPr>
        <p:grpSpPr>
          <a:xfrm>
            <a:off x="13399001" y="6190860"/>
            <a:ext cx="4457306" cy="3067440"/>
            <a:chOff x="0" y="0"/>
            <a:chExt cx="5943074" cy="4089920"/>
          </a:xfrm>
        </p:grpSpPr>
        <p:grpSp>
          <p:nvGrpSpPr>
            <p:cNvPr id="10" name="Group 10"/>
            <p:cNvGrpSpPr/>
            <p:nvPr/>
          </p:nvGrpSpPr>
          <p:grpSpPr>
            <a:xfrm>
              <a:off x="0" y="0"/>
              <a:ext cx="5943074" cy="4089920"/>
              <a:chOff x="0" y="0"/>
              <a:chExt cx="1455840" cy="1001884"/>
            </a:xfrm>
          </p:grpSpPr>
          <p:sp>
            <p:nvSpPr>
              <p:cNvPr id="11" name="Freeform 11"/>
              <p:cNvSpPr/>
              <p:nvPr/>
            </p:nvSpPr>
            <p:spPr>
              <a:xfrm>
                <a:off x="0" y="0"/>
                <a:ext cx="1455840" cy="1001884"/>
              </a:xfrm>
              <a:custGeom>
                <a:avLst/>
                <a:gdLst/>
                <a:ahLst/>
                <a:cxnLst/>
                <a:rect l="l" t="t" r="r" b="b"/>
                <a:pathLst>
                  <a:path w="1455840" h="1001884">
                    <a:moveTo>
                      <a:pt x="44173" y="0"/>
                    </a:moveTo>
                    <a:lnTo>
                      <a:pt x="1411667" y="0"/>
                    </a:lnTo>
                    <a:cubicBezTo>
                      <a:pt x="1423382" y="0"/>
                      <a:pt x="1434618" y="4654"/>
                      <a:pt x="1442902" y="12938"/>
                    </a:cubicBezTo>
                    <a:cubicBezTo>
                      <a:pt x="1451186" y="21222"/>
                      <a:pt x="1455840" y="32458"/>
                      <a:pt x="1455840" y="44173"/>
                    </a:cubicBezTo>
                    <a:lnTo>
                      <a:pt x="1455840" y="957711"/>
                    </a:lnTo>
                    <a:cubicBezTo>
                      <a:pt x="1455840" y="969426"/>
                      <a:pt x="1451186" y="980662"/>
                      <a:pt x="1442902" y="988946"/>
                    </a:cubicBezTo>
                    <a:cubicBezTo>
                      <a:pt x="1434618" y="997230"/>
                      <a:pt x="1423382" y="1001884"/>
                      <a:pt x="1411667" y="1001884"/>
                    </a:cubicBezTo>
                    <a:lnTo>
                      <a:pt x="44173" y="1001884"/>
                    </a:lnTo>
                    <a:cubicBezTo>
                      <a:pt x="32458" y="1001884"/>
                      <a:pt x="21222" y="997230"/>
                      <a:pt x="12938" y="988946"/>
                    </a:cubicBezTo>
                    <a:cubicBezTo>
                      <a:pt x="4654" y="980662"/>
                      <a:pt x="0" y="969426"/>
                      <a:pt x="0" y="957711"/>
                    </a:cubicBezTo>
                    <a:lnTo>
                      <a:pt x="0" y="44173"/>
                    </a:lnTo>
                    <a:cubicBezTo>
                      <a:pt x="0" y="32458"/>
                      <a:pt x="4654" y="21222"/>
                      <a:pt x="12938" y="12938"/>
                    </a:cubicBezTo>
                    <a:cubicBezTo>
                      <a:pt x="21222" y="4654"/>
                      <a:pt x="32458" y="0"/>
                      <a:pt x="44173" y="0"/>
                    </a:cubicBezTo>
                    <a:close/>
                  </a:path>
                </a:pathLst>
              </a:custGeom>
              <a:solidFill>
                <a:srgbClr val="FFFFFF"/>
              </a:solidFill>
              <a:ln cap="rnd">
                <a:noFill/>
                <a:prstDash val="solid"/>
                <a:round/>
              </a:ln>
            </p:spPr>
            <p:txBody>
              <a:bodyPr/>
              <a:lstStyle/>
              <a:p>
                <a:endParaRPr lang="en-US"/>
              </a:p>
            </p:txBody>
          </p:sp>
          <p:sp>
            <p:nvSpPr>
              <p:cNvPr id="12" name="TextBox 12"/>
              <p:cNvSpPr txBox="1"/>
              <p:nvPr/>
            </p:nvSpPr>
            <p:spPr>
              <a:xfrm>
                <a:off x="0" y="19050"/>
                <a:ext cx="1455840" cy="982834"/>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13" name="TextBox 13"/>
            <p:cNvSpPr txBox="1"/>
            <p:nvPr/>
          </p:nvSpPr>
          <p:spPr>
            <a:xfrm>
              <a:off x="0" y="303008"/>
              <a:ext cx="5943074" cy="3463925"/>
            </a:xfrm>
            <a:prstGeom prst="rect">
              <a:avLst/>
            </a:prstGeom>
          </p:spPr>
          <p:txBody>
            <a:bodyPr lIns="0" tIns="0" rIns="0" bIns="0" rtlCol="0" anchor="t">
              <a:spAutoFit/>
            </a:bodyPr>
            <a:lstStyle/>
            <a:p>
              <a:pPr marL="0" lvl="1" indent="0" algn="ctr">
                <a:lnSpc>
                  <a:spcPts val="5143"/>
                </a:lnSpc>
                <a:spcBef>
                  <a:spcPct val="0"/>
                </a:spcBef>
              </a:pPr>
              <a:r>
                <a:rPr lang="en-US" sz="4286">
                  <a:solidFill>
                    <a:srgbClr val="000000"/>
                  </a:solidFill>
                  <a:latin typeface="Itim"/>
                </a:rPr>
                <a:t>Điều chỉnh tần số mạch bằng cách thay đổi các giá trị trở R, R2, R4.</a:t>
              </a:r>
            </a:p>
          </p:txBody>
        </p:sp>
      </p:grpSp>
      <p:grpSp>
        <p:nvGrpSpPr>
          <p:cNvPr id="14" name="Group 14"/>
          <p:cNvGrpSpPr/>
          <p:nvPr/>
        </p:nvGrpSpPr>
        <p:grpSpPr>
          <a:xfrm>
            <a:off x="17328993" y="9368977"/>
            <a:ext cx="646614" cy="666204"/>
            <a:chOff x="0" y="0"/>
            <a:chExt cx="862152" cy="888272"/>
          </a:xfrm>
        </p:grpSpPr>
        <p:grpSp>
          <p:nvGrpSpPr>
            <p:cNvPr id="15" name="Group 15"/>
            <p:cNvGrpSpPr/>
            <p:nvPr/>
          </p:nvGrpSpPr>
          <p:grpSpPr>
            <a:xfrm>
              <a:off x="0" y="0"/>
              <a:ext cx="862152" cy="888272"/>
              <a:chOff x="0" y="0"/>
              <a:chExt cx="278538" cy="286976"/>
            </a:xfrm>
          </p:grpSpPr>
          <p:sp>
            <p:nvSpPr>
              <p:cNvPr id="16" name="Freeform 16"/>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7" name="TextBox 17"/>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8" name="TextBox 18"/>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25</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500062" y="265791"/>
            <a:ext cx="4382752" cy="1525818"/>
            <a:chOff x="0" y="0"/>
            <a:chExt cx="5843669" cy="2034423"/>
          </a:xfrm>
        </p:grpSpPr>
        <p:grpSp>
          <p:nvGrpSpPr>
            <p:cNvPr id="3" name="Group 3"/>
            <p:cNvGrpSpPr/>
            <p:nvPr/>
          </p:nvGrpSpPr>
          <p:grpSpPr>
            <a:xfrm>
              <a:off x="0" y="0"/>
              <a:ext cx="5843669" cy="2034423"/>
              <a:chOff x="0" y="0"/>
              <a:chExt cx="1456229" cy="506974"/>
            </a:xfrm>
          </p:grpSpPr>
          <p:sp>
            <p:nvSpPr>
              <p:cNvPr id="4" name="Freeform 4"/>
              <p:cNvSpPr/>
              <p:nvPr/>
            </p:nvSpPr>
            <p:spPr>
              <a:xfrm>
                <a:off x="0" y="0"/>
                <a:ext cx="1456229" cy="506974"/>
              </a:xfrm>
              <a:custGeom>
                <a:avLst/>
                <a:gdLst/>
                <a:ahLst/>
                <a:cxnLst/>
                <a:rect l="l" t="t" r="r" b="b"/>
                <a:pathLst>
                  <a:path w="1456229" h="506974">
                    <a:moveTo>
                      <a:pt x="44161" y="0"/>
                    </a:moveTo>
                    <a:lnTo>
                      <a:pt x="1412068" y="0"/>
                    </a:lnTo>
                    <a:cubicBezTo>
                      <a:pt x="1423780" y="0"/>
                      <a:pt x="1435013" y="4653"/>
                      <a:pt x="1443295" y="12935"/>
                    </a:cubicBezTo>
                    <a:cubicBezTo>
                      <a:pt x="1451577" y="21216"/>
                      <a:pt x="1456229" y="32449"/>
                      <a:pt x="1456229" y="44161"/>
                    </a:cubicBezTo>
                    <a:lnTo>
                      <a:pt x="1456229" y="462812"/>
                    </a:lnTo>
                    <a:cubicBezTo>
                      <a:pt x="1456229" y="474525"/>
                      <a:pt x="1451577" y="485757"/>
                      <a:pt x="1443295" y="494039"/>
                    </a:cubicBezTo>
                    <a:cubicBezTo>
                      <a:pt x="1435013" y="502321"/>
                      <a:pt x="1423780" y="506974"/>
                      <a:pt x="1412068" y="506974"/>
                    </a:cubicBezTo>
                    <a:lnTo>
                      <a:pt x="44161" y="506974"/>
                    </a:lnTo>
                    <a:cubicBezTo>
                      <a:pt x="32449" y="506974"/>
                      <a:pt x="21216" y="502321"/>
                      <a:pt x="12935" y="494039"/>
                    </a:cubicBezTo>
                    <a:cubicBezTo>
                      <a:pt x="4653" y="485757"/>
                      <a:pt x="0" y="474525"/>
                      <a:pt x="0" y="462812"/>
                    </a:cubicBezTo>
                    <a:lnTo>
                      <a:pt x="0" y="44161"/>
                    </a:lnTo>
                    <a:cubicBezTo>
                      <a:pt x="0" y="32449"/>
                      <a:pt x="4653" y="21216"/>
                      <a:pt x="12935" y="12935"/>
                    </a:cubicBezTo>
                    <a:cubicBezTo>
                      <a:pt x="21216" y="4653"/>
                      <a:pt x="32449" y="0"/>
                      <a:pt x="44161" y="0"/>
                    </a:cubicBezTo>
                    <a:close/>
                  </a:path>
                </a:pathLst>
              </a:custGeom>
              <a:solidFill>
                <a:srgbClr val="F2C748"/>
              </a:solidFill>
              <a:ln cap="rnd">
                <a:noFill/>
                <a:prstDash val="solid"/>
                <a:round/>
              </a:ln>
            </p:spPr>
            <p:txBody>
              <a:bodyPr/>
              <a:lstStyle/>
              <a:p>
                <a:endParaRPr lang="en-US"/>
              </a:p>
            </p:txBody>
          </p:sp>
          <p:sp>
            <p:nvSpPr>
              <p:cNvPr id="5" name="TextBox 5"/>
              <p:cNvSpPr txBox="1"/>
              <p:nvPr/>
            </p:nvSpPr>
            <p:spPr>
              <a:xfrm>
                <a:off x="0" y="38100"/>
                <a:ext cx="1456229"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6" name="TextBox 6"/>
            <p:cNvSpPr txBox="1"/>
            <p:nvPr/>
          </p:nvSpPr>
          <p:spPr>
            <a:xfrm>
              <a:off x="0" y="307223"/>
              <a:ext cx="5843669"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Khối loa</a:t>
              </a:r>
            </a:p>
          </p:txBody>
        </p:sp>
      </p:grpSp>
      <p:grpSp>
        <p:nvGrpSpPr>
          <p:cNvPr id="7" name="Group 7"/>
          <p:cNvGrpSpPr/>
          <p:nvPr/>
        </p:nvGrpSpPr>
        <p:grpSpPr>
          <a:xfrm>
            <a:off x="4347401" y="2243402"/>
            <a:ext cx="9593197" cy="1992543"/>
            <a:chOff x="0" y="0"/>
            <a:chExt cx="12790929" cy="2656723"/>
          </a:xfrm>
        </p:grpSpPr>
        <p:grpSp>
          <p:nvGrpSpPr>
            <p:cNvPr id="8" name="Group 8"/>
            <p:cNvGrpSpPr/>
            <p:nvPr/>
          </p:nvGrpSpPr>
          <p:grpSpPr>
            <a:xfrm>
              <a:off x="0" y="0"/>
              <a:ext cx="12790929" cy="2656723"/>
              <a:chOff x="0" y="0"/>
              <a:chExt cx="3187471" cy="662050"/>
            </a:xfrm>
          </p:grpSpPr>
          <p:sp>
            <p:nvSpPr>
              <p:cNvPr id="9" name="Freeform 9"/>
              <p:cNvSpPr/>
              <p:nvPr/>
            </p:nvSpPr>
            <p:spPr>
              <a:xfrm>
                <a:off x="0" y="0"/>
                <a:ext cx="3187471" cy="662050"/>
              </a:xfrm>
              <a:custGeom>
                <a:avLst/>
                <a:gdLst/>
                <a:ahLst/>
                <a:cxnLst/>
                <a:rect l="l" t="t" r="r" b="b"/>
                <a:pathLst>
                  <a:path w="3187471" h="662050">
                    <a:moveTo>
                      <a:pt x="20176" y="0"/>
                    </a:moveTo>
                    <a:lnTo>
                      <a:pt x="3167296" y="0"/>
                    </a:lnTo>
                    <a:cubicBezTo>
                      <a:pt x="3172646" y="0"/>
                      <a:pt x="3177778" y="2126"/>
                      <a:pt x="3181562" y="5909"/>
                    </a:cubicBezTo>
                    <a:cubicBezTo>
                      <a:pt x="3185345" y="9693"/>
                      <a:pt x="3187471" y="14825"/>
                      <a:pt x="3187471" y="20176"/>
                    </a:cubicBezTo>
                    <a:lnTo>
                      <a:pt x="3187471" y="641874"/>
                    </a:lnTo>
                    <a:cubicBezTo>
                      <a:pt x="3187471" y="653017"/>
                      <a:pt x="3178438" y="662050"/>
                      <a:pt x="3167296" y="662050"/>
                    </a:cubicBezTo>
                    <a:lnTo>
                      <a:pt x="20176" y="662050"/>
                    </a:lnTo>
                    <a:cubicBezTo>
                      <a:pt x="14825" y="662050"/>
                      <a:pt x="9693" y="659924"/>
                      <a:pt x="5909" y="656140"/>
                    </a:cubicBezTo>
                    <a:cubicBezTo>
                      <a:pt x="2126" y="652357"/>
                      <a:pt x="0" y="647225"/>
                      <a:pt x="0" y="641874"/>
                    </a:cubicBezTo>
                    <a:lnTo>
                      <a:pt x="0" y="20176"/>
                    </a:lnTo>
                    <a:cubicBezTo>
                      <a:pt x="0" y="14825"/>
                      <a:pt x="2126" y="9693"/>
                      <a:pt x="5909" y="5909"/>
                    </a:cubicBezTo>
                    <a:cubicBezTo>
                      <a:pt x="9693" y="2126"/>
                      <a:pt x="14825" y="0"/>
                      <a:pt x="20176" y="0"/>
                    </a:cubicBezTo>
                    <a:close/>
                  </a:path>
                </a:pathLst>
              </a:custGeom>
              <a:solidFill>
                <a:srgbClr val="FFFFFF"/>
              </a:solidFill>
              <a:ln cap="rnd">
                <a:noFill/>
                <a:prstDash val="solid"/>
                <a:round/>
              </a:ln>
            </p:spPr>
            <p:txBody>
              <a:bodyPr/>
              <a:lstStyle/>
              <a:p>
                <a:endParaRPr lang="en-US"/>
              </a:p>
            </p:txBody>
          </p:sp>
          <p:sp>
            <p:nvSpPr>
              <p:cNvPr id="10" name="TextBox 10"/>
              <p:cNvSpPr txBox="1"/>
              <p:nvPr/>
            </p:nvSpPr>
            <p:spPr>
              <a:xfrm>
                <a:off x="0" y="19050"/>
                <a:ext cx="3187471" cy="643000"/>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11" name="TextBox 11"/>
            <p:cNvSpPr txBox="1"/>
            <p:nvPr/>
          </p:nvSpPr>
          <p:spPr>
            <a:xfrm>
              <a:off x="0" y="297698"/>
              <a:ext cx="12790929" cy="2041525"/>
            </a:xfrm>
            <a:prstGeom prst="rect">
              <a:avLst/>
            </a:prstGeom>
          </p:spPr>
          <p:txBody>
            <a:bodyPr lIns="0" tIns="0" rIns="0" bIns="0" rtlCol="0" anchor="t">
              <a:spAutoFit/>
            </a:bodyPr>
            <a:lstStyle/>
            <a:p>
              <a:pPr marL="0" lvl="1" indent="0" algn="ctr">
                <a:lnSpc>
                  <a:spcPts val="6000"/>
                </a:lnSpc>
                <a:spcBef>
                  <a:spcPct val="0"/>
                </a:spcBef>
              </a:pPr>
              <a:r>
                <a:rPr lang="en-US" sz="5000">
                  <a:solidFill>
                    <a:srgbClr val="000000"/>
                  </a:solidFill>
                  <a:latin typeface="Itim"/>
                </a:rPr>
                <a:t>Sử dụng loa 8Ω – 0.5W, nhỏ gọn, phù hợp với mạch.</a:t>
              </a:r>
            </a:p>
          </p:txBody>
        </p:sp>
      </p:grpSp>
      <p:sp>
        <p:nvSpPr>
          <p:cNvPr id="12" name="Freeform 12"/>
          <p:cNvSpPr/>
          <p:nvPr/>
        </p:nvSpPr>
        <p:spPr>
          <a:xfrm>
            <a:off x="6572250" y="4687737"/>
            <a:ext cx="5143500" cy="5143500"/>
          </a:xfrm>
          <a:custGeom>
            <a:avLst/>
            <a:gdLst/>
            <a:ahLst/>
            <a:cxnLst/>
            <a:rect l="l" t="t" r="r" b="b"/>
            <a:pathLst>
              <a:path w="5143500" h="5143500">
                <a:moveTo>
                  <a:pt x="0" y="0"/>
                </a:moveTo>
                <a:lnTo>
                  <a:pt x="5143500" y="0"/>
                </a:lnTo>
                <a:lnTo>
                  <a:pt x="5143500" y="5143500"/>
                </a:lnTo>
                <a:lnTo>
                  <a:pt x="0" y="5143500"/>
                </a:lnTo>
                <a:lnTo>
                  <a:pt x="0" y="0"/>
                </a:lnTo>
                <a:close/>
              </a:path>
            </a:pathLst>
          </a:custGeom>
          <a:blipFill>
            <a:blip r:embed="rId2"/>
            <a:stretch>
              <a:fillRect/>
            </a:stretch>
          </a:blipFill>
        </p:spPr>
        <p:txBody>
          <a:bodyPr/>
          <a:lstStyle/>
          <a:p>
            <a:endParaRPr lang="en-US"/>
          </a:p>
        </p:txBody>
      </p:sp>
      <p:grpSp>
        <p:nvGrpSpPr>
          <p:cNvPr id="13" name="Group 13"/>
          <p:cNvGrpSpPr/>
          <p:nvPr/>
        </p:nvGrpSpPr>
        <p:grpSpPr>
          <a:xfrm>
            <a:off x="17328993" y="9368977"/>
            <a:ext cx="646614" cy="666204"/>
            <a:chOff x="0" y="0"/>
            <a:chExt cx="862152" cy="888272"/>
          </a:xfrm>
        </p:grpSpPr>
        <p:grpSp>
          <p:nvGrpSpPr>
            <p:cNvPr id="14" name="Group 14"/>
            <p:cNvGrpSpPr/>
            <p:nvPr/>
          </p:nvGrpSpPr>
          <p:grpSpPr>
            <a:xfrm>
              <a:off x="0" y="0"/>
              <a:ext cx="862152" cy="888272"/>
              <a:chOff x="0" y="0"/>
              <a:chExt cx="278538" cy="286976"/>
            </a:xfrm>
          </p:grpSpPr>
          <p:sp>
            <p:nvSpPr>
              <p:cNvPr id="15" name="Freeform 15"/>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6" name="TextBox 16"/>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7" name="TextBox 17"/>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26</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17328993" y="9368977"/>
            <a:ext cx="646614" cy="666204"/>
            <a:chOff x="0" y="0"/>
            <a:chExt cx="862152" cy="888272"/>
          </a:xfrm>
        </p:grpSpPr>
        <p:grpSp>
          <p:nvGrpSpPr>
            <p:cNvPr id="3" name="Group 3"/>
            <p:cNvGrpSpPr/>
            <p:nvPr/>
          </p:nvGrpSpPr>
          <p:grpSpPr>
            <a:xfrm>
              <a:off x="0" y="0"/>
              <a:ext cx="862152" cy="888272"/>
              <a:chOff x="0" y="0"/>
              <a:chExt cx="278538" cy="286976"/>
            </a:xfrm>
          </p:grpSpPr>
          <p:sp>
            <p:nvSpPr>
              <p:cNvPr id="4" name="Freeform 4"/>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5" name="TextBox 5"/>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6" name="TextBox 6"/>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27</a:t>
              </a:r>
            </a:p>
          </p:txBody>
        </p:sp>
      </p:grpSp>
      <p:sp>
        <p:nvSpPr>
          <p:cNvPr id="7" name="Freeform 7"/>
          <p:cNvSpPr/>
          <p:nvPr/>
        </p:nvSpPr>
        <p:spPr>
          <a:xfrm rot="-5400000">
            <a:off x="5994994" y="2687500"/>
            <a:ext cx="6298012" cy="8397349"/>
          </a:xfrm>
          <a:custGeom>
            <a:avLst/>
            <a:gdLst/>
            <a:ahLst/>
            <a:cxnLst/>
            <a:rect l="l" t="t" r="r" b="b"/>
            <a:pathLst>
              <a:path w="6298012" h="8397349">
                <a:moveTo>
                  <a:pt x="0" y="0"/>
                </a:moveTo>
                <a:lnTo>
                  <a:pt x="6298012" y="0"/>
                </a:lnTo>
                <a:lnTo>
                  <a:pt x="6298012" y="8397349"/>
                </a:lnTo>
                <a:lnTo>
                  <a:pt x="0" y="8397349"/>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113035" y="602230"/>
            <a:ext cx="18061930" cy="2784396"/>
          </a:xfrm>
          <a:prstGeom prst="rect">
            <a:avLst/>
          </a:prstGeom>
        </p:spPr>
        <p:txBody>
          <a:bodyPr lIns="0" tIns="0" rIns="0" bIns="0" rtlCol="0" anchor="t">
            <a:spAutoFit/>
          </a:bodyPr>
          <a:lstStyle/>
          <a:p>
            <a:pPr algn="ctr">
              <a:lnSpc>
                <a:spcPts val="10637"/>
              </a:lnSpc>
            </a:pPr>
            <a:r>
              <a:rPr lang="en-US" sz="11197" spc="335">
                <a:solidFill>
                  <a:srgbClr val="FFFFFF"/>
                </a:solidFill>
                <a:latin typeface="Itim"/>
              </a:rPr>
              <a:t>PHẦN IV</a:t>
            </a:r>
          </a:p>
          <a:p>
            <a:pPr algn="ctr">
              <a:lnSpc>
                <a:spcPts val="10637"/>
              </a:lnSpc>
            </a:pPr>
            <a:r>
              <a:rPr lang="en-US" sz="11197" spc="335">
                <a:solidFill>
                  <a:srgbClr val="17214F"/>
                </a:solidFill>
                <a:latin typeface="Itim"/>
              </a:rPr>
              <a:t>TRIỂN KHAI - HOÀN THIỆN</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742632" y="419100"/>
          <a:ext cx="15516668" cy="9448800"/>
        </p:xfrm>
        <a:graphic>
          <a:graphicData uri="http://schemas.openxmlformats.org/drawingml/2006/table">
            <a:tbl>
              <a:tblPr/>
              <a:tblGrid>
                <a:gridCol w="8366861">
                  <a:extLst>
                    <a:ext uri="{9D8B030D-6E8A-4147-A177-3AD203B41FA5}">
                      <a16:colId xmlns:a16="http://schemas.microsoft.com/office/drawing/2014/main" val="20000"/>
                    </a:ext>
                  </a:extLst>
                </a:gridCol>
                <a:gridCol w="2337256">
                  <a:extLst>
                    <a:ext uri="{9D8B030D-6E8A-4147-A177-3AD203B41FA5}">
                      <a16:colId xmlns:a16="http://schemas.microsoft.com/office/drawing/2014/main" val="20001"/>
                    </a:ext>
                  </a:extLst>
                </a:gridCol>
                <a:gridCol w="4812551">
                  <a:extLst>
                    <a:ext uri="{9D8B030D-6E8A-4147-A177-3AD203B41FA5}">
                      <a16:colId xmlns:a16="http://schemas.microsoft.com/office/drawing/2014/main" val="20002"/>
                    </a:ext>
                  </a:extLst>
                </a:gridCol>
              </a:tblGrid>
              <a:tr h="944880">
                <a:tc>
                  <a:txBody>
                    <a:bodyPr/>
                    <a:lstStyle/>
                    <a:p>
                      <a:pPr algn="ctr">
                        <a:lnSpc>
                          <a:spcPts val="4060"/>
                        </a:lnSpc>
                        <a:defRPr/>
                      </a:pPr>
                      <a:r>
                        <a:rPr lang="en-US" sz="2900">
                          <a:solidFill>
                            <a:srgbClr val="000000"/>
                          </a:solidFill>
                          <a:latin typeface="Itim"/>
                        </a:rPr>
                        <a:t>Linh kiện</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A300"/>
                    </a:solidFill>
                  </a:tcPr>
                </a:tc>
                <a:tc>
                  <a:txBody>
                    <a:bodyPr/>
                    <a:lstStyle/>
                    <a:p>
                      <a:pPr algn="ctr">
                        <a:lnSpc>
                          <a:spcPts val="4060"/>
                        </a:lnSpc>
                        <a:defRPr/>
                      </a:pPr>
                      <a:r>
                        <a:rPr lang="en-US" sz="2900">
                          <a:solidFill>
                            <a:srgbClr val="000000"/>
                          </a:solidFill>
                          <a:latin typeface="Itim"/>
                        </a:rPr>
                        <a:t>Số lượng</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A300"/>
                    </a:solidFill>
                  </a:tcPr>
                </a:tc>
                <a:tc>
                  <a:txBody>
                    <a:bodyPr/>
                    <a:lstStyle/>
                    <a:p>
                      <a:pPr algn="ctr">
                        <a:lnSpc>
                          <a:spcPts val="4060"/>
                        </a:lnSpc>
                        <a:defRPr/>
                      </a:pPr>
                      <a:r>
                        <a:rPr lang="en-US" sz="2900">
                          <a:solidFill>
                            <a:srgbClr val="000000"/>
                          </a:solidFill>
                          <a:latin typeface="Itim"/>
                        </a:rPr>
                        <a:t>Giá</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A300"/>
                    </a:solidFill>
                  </a:tcPr>
                </a:tc>
                <a:extLst>
                  <a:ext uri="{0D108BD9-81ED-4DB2-BD59-A6C34878D82A}">
                    <a16:rowId xmlns:a16="http://schemas.microsoft.com/office/drawing/2014/main" val="10000"/>
                  </a:ext>
                </a:extLst>
              </a:tr>
              <a:tr h="944880">
                <a:tc>
                  <a:txBody>
                    <a:bodyPr/>
                    <a:lstStyle/>
                    <a:p>
                      <a:pPr algn="ctr">
                        <a:lnSpc>
                          <a:spcPts val="4060"/>
                        </a:lnSpc>
                        <a:defRPr/>
                      </a:pPr>
                      <a:r>
                        <a:rPr lang="en-US" sz="2900">
                          <a:solidFill>
                            <a:srgbClr val="000000"/>
                          </a:solidFill>
                          <a:latin typeface="Itim"/>
                        </a:rPr>
                        <a:t>IC NE555</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16EC9"/>
                    </a:solidFill>
                  </a:tcPr>
                </a:tc>
                <a:tc>
                  <a:txBody>
                    <a:bodyPr/>
                    <a:lstStyle/>
                    <a:p>
                      <a:pPr algn="ctr">
                        <a:lnSpc>
                          <a:spcPts val="4060"/>
                        </a:lnSpc>
                        <a:defRPr/>
                      </a:pPr>
                      <a:r>
                        <a:rPr lang="en-US" sz="2900">
                          <a:solidFill>
                            <a:srgbClr val="000000"/>
                          </a:solidFill>
                          <a:latin typeface="Itim"/>
                        </a:rPr>
                        <a:t>2</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4k</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1"/>
                  </a:ext>
                </a:extLst>
              </a:tr>
              <a:tr h="944880">
                <a:tc>
                  <a:txBody>
                    <a:bodyPr/>
                    <a:lstStyle/>
                    <a:p>
                      <a:pPr algn="ctr">
                        <a:lnSpc>
                          <a:spcPts val="4060"/>
                        </a:lnSpc>
                        <a:defRPr/>
                      </a:pPr>
                      <a:r>
                        <a:rPr lang="en-US" sz="2900">
                          <a:solidFill>
                            <a:srgbClr val="000000"/>
                          </a:solidFill>
                          <a:latin typeface="Itim"/>
                        </a:rPr>
                        <a:t>Loa 8Ω – 0.5W</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16EC9"/>
                    </a:solidFill>
                  </a:tcPr>
                </a:tc>
                <a:tc>
                  <a:txBody>
                    <a:bodyPr/>
                    <a:lstStyle/>
                    <a:p>
                      <a:pPr algn="ctr">
                        <a:lnSpc>
                          <a:spcPts val="4060"/>
                        </a:lnSpc>
                        <a:defRPr/>
                      </a:pPr>
                      <a:r>
                        <a:rPr lang="en-US" sz="2900">
                          <a:solidFill>
                            <a:srgbClr val="000000"/>
                          </a:solidFill>
                          <a:latin typeface="Itim"/>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9.9k</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2"/>
                  </a:ext>
                </a:extLst>
              </a:tr>
              <a:tr h="944880">
                <a:tc>
                  <a:txBody>
                    <a:bodyPr/>
                    <a:lstStyle/>
                    <a:p>
                      <a:pPr algn="ctr">
                        <a:lnSpc>
                          <a:spcPts val="4060"/>
                        </a:lnSpc>
                        <a:defRPr/>
                      </a:pPr>
                      <a:r>
                        <a:rPr lang="en-US" sz="2900">
                          <a:solidFill>
                            <a:srgbClr val="000000"/>
                          </a:solidFill>
                          <a:latin typeface="Itim"/>
                        </a:rPr>
                        <a:t>Dây nối 2 đầu đực</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16EC9"/>
                    </a:solidFill>
                  </a:tcPr>
                </a:tc>
                <a:tc>
                  <a:txBody>
                    <a:bodyPr/>
                    <a:lstStyle/>
                    <a:p>
                      <a:pPr algn="ctr">
                        <a:lnSpc>
                          <a:spcPts val="4060"/>
                        </a:lnSpc>
                        <a:defRPr/>
                      </a:pPr>
                      <a:r>
                        <a:rPr lang="en-US" sz="2900">
                          <a:solidFill>
                            <a:srgbClr val="000000"/>
                          </a:solidFill>
                          <a:latin typeface="Itim"/>
                        </a:rPr>
                        <a:t>20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7k</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3"/>
                  </a:ext>
                </a:extLst>
              </a:tr>
              <a:tr h="944880">
                <a:tc>
                  <a:txBody>
                    <a:bodyPr/>
                    <a:lstStyle/>
                    <a:p>
                      <a:pPr algn="ctr">
                        <a:lnSpc>
                          <a:spcPts val="4060"/>
                        </a:lnSpc>
                        <a:defRPr/>
                      </a:pPr>
                      <a:r>
                        <a:rPr lang="en-US" sz="2900">
                          <a:solidFill>
                            <a:srgbClr val="000000"/>
                          </a:solidFill>
                          <a:latin typeface="Itim"/>
                        </a:rPr>
                        <a:t>Bo mạch trắng</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16EC9"/>
                    </a:solidFill>
                  </a:tcPr>
                </a:tc>
                <a:tc>
                  <a:txBody>
                    <a:bodyPr/>
                    <a:lstStyle/>
                    <a:p>
                      <a:pPr algn="ctr">
                        <a:lnSpc>
                          <a:spcPts val="4060"/>
                        </a:lnSpc>
                        <a:defRPr/>
                      </a:pPr>
                      <a:r>
                        <a:rPr lang="en-US" sz="2900">
                          <a:solidFill>
                            <a:srgbClr val="000000"/>
                          </a:solidFill>
                          <a:latin typeface="Itim"/>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6.9k</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4"/>
                  </a:ext>
                </a:extLst>
              </a:tr>
              <a:tr h="944880">
                <a:tc>
                  <a:txBody>
                    <a:bodyPr/>
                    <a:lstStyle/>
                    <a:p>
                      <a:pPr algn="ctr">
                        <a:lnSpc>
                          <a:spcPts val="4060"/>
                        </a:lnSpc>
                        <a:defRPr/>
                      </a:pPr>
                      <a:r>
                        <a:rPr lang="en-US" sz="2900">
                          <a:solidFill>
                            <a:srgbClr val="000000"/>
                          </a:solidFill>
                          <a:latin typeface="Itim"/>
                        </a:rPr>
                        <a:t>Tụ 1000µf, 100µf, 10µf, 100nf</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16EC9"/>
                    </a:solidFill>
                  </a:tcPr>
                </a:tc>
                <a:tc>
                  <a:txBody>
                    <a:bodyPr/>
                    <a:lstStyle/>
                    <a:p>
                      <a:pPr algn="ctr">
                        <a:lnSpc>
                          <a:spcPts val="4060"/>
                        </a:lnSpc>
                        <a:defRPr/>
                      </a:pPr>
                      <a:r>
                        <a:rPr lang="en-US" sz="2900">
                          <a:solidFill>
                            <a:srgbClr val="000000"/>
                          </a:solidFill>
                          <a:latin typeface="Itim"/>
                        </a:rPr>
                        <a:t>4</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7</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5"/>
                  </a:ext>
                </a:extLst>
              </a:tr>
              <a:tr h="944880">
                <a:tc>
                  <a:txBody>
                    <a:bodyPr/>
                    <a:lstStyle/>
                    <a:p>
                      <a:pPr algn="ctr">
                        <a:lnSpc>
                          <a:spcPts val="4060"/>
                        </a:lnSpc>
                        <a:defRPr/>
                      </a:pPr>
                      <a:r>
                        <a:rPr lang="en-US" sz="2900">
                          <a:solidFill>
                            <a:srgbClr val="000000"/>
                          </a:solidFill>
                          <a:latin typeface="Itim"/>
                        </a:rPr>
                        <a:t>Điện trở 100K, 33K, 2,2K, 10K,1K</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16EC9"/>
                    </a:solidFill>
                  </a:tcPr>
                </a:tc>
                <a:tc>
                  <a:txBody>
                    <a:bodyPr/>
                    <a:lstStyle/>
                    <a:p>
                      <a:pPr algn="ctr">
                        <a:lnSpc>
                          <a:spcPts val="4060"/>
                        </a:lnSpc>
                        <a:defRPr/>
                      </a:pPr>
                      <a:r>
                        <a:rPr lang="en-US" sz="2900">
                          <a:solidFill>
                            <a:srgbClr val="000000"/>
                          </a:solidFill>
                          <a:latin typeface="Itim"/>
                        </a:rPr>
                        <a:t>6</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10.8k</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6"/>
                  </a:ext>
                </a:extLst>
              </a:tr>
              <a:tr h="944880">
                <a:tc>
                  <a:txBody>
                    <a:bodyPr/>
                    <a:lstStyle/>
                    <a:p>
                      <a:pPr algn="ctr">
                        <a:lnSpc>
                          <a:spcPts val="4060"/>
                        </a:lnSpc>
                        <a:defRPr/>
                      </a:pPr>
                      <a:r>
                        <a:rPr lang="en-US" sz="2900">
                          <a:solidFill>
                            <a:srgbClr val="000000"/>
                          </a:solidFill>
                          <a:latin typeface="Itim"/>
                        </a:rPr>
                        <a:t>Công tắc KCD1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16EC9"/>
                    </a:solidFill>
                  </a:tcPr>
                </a:tc>
                <a:tc>
                  <a:txBody>
                    <a:bodyPr/>
                    <a:lstStyle/>
                    <a:p>
                      <a:pPr algn="ctr">
                        <a:lnSpc>
                          <a:spcPts val="4060"/>
                        </a:lnSpc>
                        <a:defRPr/>
                      </a:pPr>
                      <a:r>
                        <a:rPr lang="en-US" sz="2900">
                          <a:solidFill>
                            <a:srgbClr val="000000"/>
                          </a:solidFill>
                          <a:latin typeface="Itim"/>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2k</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7"/>
                  </a:ext>
                </a:extLst>
              </a:tr>
              <a:tr h="944880">
                <a:tc>
                  <a:txBody>
                    <a:bodyPr/>
                    <a:lstStyle/>
                    <a:p>
                      <a:pPr algn="ctr">
                        <a:lnSpc>
                          <a:spcPts val="4060"/>
                        </a:lnSpc>
                        <a:defRPr/>
                      </a:pPr>
                      <a:r>
                        <a:rPr lang="en-US" sz="2900">
                          <a:solidFill>
                            <a:srgbClr val="000000"/>
                          </a:solidFill>
                          <a:latin typeface="Itim"/>
                        </a:rPr>
                        <a:t>Đế pin 3A</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16EC9"/>
                    </a:solidFill>
                  </a:tcPr>
                </a:tc>
                <a:tc>
                  <a:txBody>
                    <a:bodyPr/>
                    <a:lstStyle/>
                    <a:p>
                      <a:pPr algn="ctr">
                        <a:lnSpc>
                          <a:spcPts val="4060"/>
                        </a:lnSpc>
                        <a:defRPr/>
                      </a:pPr>
                      <a:r>
                        <a:rPr lang="en-US" sz="2900">
                          <a:solidFill>
                            <a:srgbClr val="000000"/>
                          </a:solidFill>
                          <a:latin typeface="Itim"/>
                        </a:rPr>
                        <a:t>1</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3.5k</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8"/>
                  </a:ext>
                </a:extLst>
              </a:tr>
              <a:tr h="944880">
                <a:tc>
                  <a:txBody>
                    <a:bodyPr/>
                    <a:lstStyle/>
                    <a:p>
                      <a:pPr algn="ctr">
                        <a:lnSpc>
                          <a:spcPts val="4060"/>
                        </a:lnSpc>
                        <a:defRPr/>
                      </a:pPr>
                      <a:r>
                        <a:rPr lang="en-US" sz="2900">
                          <a:solidFill>
                            <a:srgbClr val="000000"/>
                          </a:solidFill>
                          <a:latin typeface="Itim"/>
                        </a:rPr>
                        <a:t>Tổng</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5AC3F"/>
                    </a:solidFill>
                  </a:tcPr>
                </a:tc>
                <a:tc>
                  <a:txBody>
                    <a:bodyPr/>
                    <a:lstStyle/>
                    <a:p>
                      <a:pPr algn="ctr">
                        <a:lnSpc>
                          <a:spcPts val="4060"/>
                        </a:lnSpc>
                        <a:defRPr/>
                      </a:pPr>
                      <a:r>
                        <a:rPr lang="en-US" sz="2900">
                          <a:solidFill>
                            <a:srgbClr val="000000"/>
                          </a:solidFill>
                          <a:latin typeface="Itim"/>
                        </a:rPr>
                        <a:t>36</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5AC3F"/>
                    </a:solidFill>
                  </a:tcPr>
                </a:tc>
                <a:tc>
                  <a:txBody>
                    <a:bodyPr/>
                    <a:lstStyle/>
                    <a:p>
                      <a:pPr algn="ctr">
                        <a:lnSpc>
                          <a:spcPts val="4060"/>
                        </a:lnSpc>
                        <a:defRPr/>
                      </a:pPr>
                      <a:r>
                        <a:rPr lang="en-US" sz="2900">
                          <a:solidFill>
                            <a:srgbClr val="000000"/>
                          </a:solidFill>
                          <a:latin typeface="Itim"/>
                        </a:rPr>
                        <a:t>51.1k</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5AC3F"/>
                    </a:solidFill>
                  </a:tcPr>
                </a:tc>
                <a:extLst>
                  <a:ext uri="{0D108BD9-81ED-4DB2-BD59-A6C34878D82A}">
                    <a16:rowId xmlns:a16="http://schemas.microsoft.com/office/drawing/2014/main" val="10009"/>
                  </a:ext>
                </a:extLst>
              </a:tr>
            </a:tbl>
          </a:graphicData>
        </a:graphic>
      </p:graphicFrame>
      <p:grpSp>
        <p:nvGrpSpPr>
          <p:cNvPr id="3" name="Group 3"/>
          <p:cNvGrpSpPr/>
          <p:nvPr/>
        </p:nvGrpSpPr>
        <p:grpSpPr>
          <a:xfrm>
            <a:off x="17328993" y="9368977"/>
            <a:ext cx="646614" cy="666204"/>
            <a:chOff x="0" y="0"/>
            <a:chExt cx="862152" cy="888272"/>
          </a:xfrm>
        </p:grpSpPr>
        <p:grpSp>
          <p:nvGrpSpPr>
            <p:cNvPr id="4" name="Group 4"/>
            <p:cNvGrpSpPr/>
            <p:nvPr/>
          </p:nvGrpSpPr>
          <p:grpSpPr>
            <a:xfrm>
              <a:off x="0" y="0"/>
              <a:ext cx="862152" cy="888272"/>
              <a:chOff x="0" y="0"/>
              <a:chExt cx="278538" cy="286976"/>
            </a:xfrm>
          </p:grpSpPr>
          <p:sp>
            <p:nvSpPr>
              <p:cNvPr id="5" name="Freeform 5"/>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6" name="TextBox 6"/>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7" name="TextBox 7"/>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28</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17328993" y="9368977"/>
            <a:ext cx="646614" cy="666204"/>
            <a:chOff x="0" y="0"/>
            <a:chExt cx="862152" cy="888272"/>
          </a:xfrm>
        </p:grpSpPr>
        <p:grpSp>
          <p:nvGrpSpPr>
            <p:cNvPr id="3" name="Group 3"/>
            <p:cNvGrpSpPr/>
            <p:nvPr/>
          </p:nvGrpSpPr>
          <p:grpSpPr>
            <a:xfrm>
              <a:off x="0" y="0"/>
              <a:ext cx="862152" cy="888272"/>
              <a:chOff x="0" y="0"/>
              <a:chExt cx="278538" cy="286976"/>
            </a:xfrm>
          </p:grpSpPr>
          <p:sp>
            <p:nvSpPr>
              <p:cNvPr id="4" name="Freeform 4"/>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5" name="TextBox 5"/>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6" name="TextBox 6"/>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29</a:t>
              </a:r>
            </a:p>
          </p:txBody>
        </p:sp>
      </p:gr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657" b="657"/>
          <a:stretch>
            <a:fillRect/>
          </a:stretch>
        </p:blipFill>
        <p:spPr>
          <a:xfrm rot="-5400000">
            <a:off x="4000500" y="-3880184"/>
            <a:ext cx="10287000" cy="18047368"/>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864023" y="2329833"/>
          <a:ext cx="14559954" cy="6928467"/>
        </p:xfrm>
        <a:graphic>
          <a:graphicData uri="http://schemas.openxmlformats.org/drawingml/2006/table">
            <a:tbl>
              <a:tblPr/>
              <a:tblGrid>
                <a:gridCol w="4416255">
                  <a:extLst>
                    <a:ext uri="{9D8B030D-6E8A-4147-A177-3AD203B41FA5}">
                      <a16:colId xmlns:a16="http://schemas.microsoft.com/office/drawing/2014/main" val="20000"/>
                    </a:ext>
                  </a:extLst>
                </a:gridCol>
                <a:gridCol w="10143699">
                  <a:extLst>
                    <a:ext uri="{9D8B030D-6E8A-4147-A177-3AD203B41FA5}">
                      <a16:colId xmlns:a16="http://schemas.microsoft.com/office/drawing/2014/main" val="20001"/>
                    </a:ext>
                  </a:extLst>
                </a:gridCol>
              </a:tblGrid>
              <a:tr h="1716935">
                <a:tc>
                  <a:txBody>
                    <a:bodyPr/>
                    <a:lstStyle/>
                    <a:p>
                      <a:pPr algn="ctr">
                        <a:lnSpc>
                          <a:spcPts val="4060"/>
                        </a:lnSpc>
                        <a:defRPr/>
                      </a:pPr>
                      <a:r>
                        <a:rPr lang="en-US" sz="2900">
                          <a:solidFill>
                            <a:srgbClr val="000000"/>
                          </a:solidFill>
                          <a:latin typeface="Itim"/>
                        </a:rPr>
                        <a:t>Thành viên</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solidFill>
                      <a:srgbClr val="F5AC3F"/>
                    </a:solidFill>
                  </a:tcPr>
                </a:tc>
                <a:tc>
                  <a:txBody>
                    <a:bodyPr/>
                    <a:lstStyle/>
                    <a:p>
                      <a:pPr algn="ctr">
                        <a:lnSpc>
                          <a:spcPts val="4060"/>
                        </a:lnSpc>
                        <a:defRPr/>
                      </a:pPr>
                      <a:r>
                        <a:rPr lang="en-US" sz="2900">
                          <a:solidFill>
                            <a:srgbClr val="000000"/>
                          </a:solidFill>
                          <a:latin typeface="Itim"/>
                        </a:rPr>
                        <a:t>Công việc</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solidFill>
                      <a:srgbClr val="F5AC3F"/>
                    </a:solidFill>
                  </a:tcPr>
                </a:tc>
                <a:extLst>
                  <a:ext uri="{0D108BD9-81ED-4DB2-BD59-A6C34878D82A}">
                    <a16:rowId xmlns:a16="http://schemas.microsoft.com/office/drawing/2014/main" val="10000"/>
                  </a:ext>
                </a:extLst>
              </a:tr>
              <a:tr h="2659758">
                <a:tc>
                  <a:txBody>
                    <a:bodyPr/>
                    <a:lstStyle/>
                    <a:p>
                      <a:pPr algn="ctr">
                        <a:lnSpc>
                          <a:spcPts val="4060"/>
                        </a:lnSpc>
                        <a:defRPr/>
                      </a:pPr>
                      <a:r>
                        <a:rPr lang="en-US" sz="2900">
                          <a:solidFill>
                            <a:srgbClr val="000000"/>
                          </a:solidFill>
                          <a:latin typeface="Itim"/>
                        </a:rPr>
                        <a:t>Đỗ Chí Công</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solidFill>
                      <a:srgbClr val="516EC9"/>
                    </a:solidFill>
                  </a:tcPr>
                </a:tc>
                <a:tc>
                  <a:txBody>
                    <a:bodyPr/>
                    <a:lstStyle/>
                    <a:p>
                      <a:pPr algn="ctr">
                        <a:lnSpc>
                          <a:spcPts val="4060"/>
                        </a:lnSpc>
                        <a:defRPr/>
                      </a:pPr>
                      <a:r>
                        <a:rPr lang="en-US" sz="2900">
                          <a:solidFill>
                            <a:srgbClr val="000000"/>
                          </a:solidFill>
                          <a:latin typeface="Itim"/>
                        </a:rPr>
                        <a:t>-Leader, thiết kế sơ đồ khối, mô phỏng mạch, lắp ráp mạch, test mạch, làm slide.</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solidFill>
                      <a:srgbClr val="66AEB4"/>
                    </a:solidFill>
                  </a:tcPr>
                </a:tc>
                <a:extLst>
                  <a:ext uri="{0D108BD9-81ED-4DB2-BD59-A6C34878D82A}">
                    <a16:rowId xmlns:a16="http://schemas.microsoft.com/office/drawing/2014/main" val="10001"/>
                  </a:ext>
                </a:extLst>
              </a:tr>
              <a:tr h="2551774">
                <a:tc>
                  <a:txBody>
                    <a:bodyPr/>
                    <a:lstStyle/>
                    <a:p>
                      <a:pPr algn="ctr">
                        <a:lnSpc>
                          <a:spcPts val="4060"/>
                        </a:lnSpc>
                        <a:defRPr/>
                      </a:pPr>
                      <a:r>
                        <a:rPr lang="en-US" sz="2900">
                          <a:solidFill>
                            <a:srgbClr val="000000"/>
                          </a:solidFill>
                          <a:latin typeface="Itim"/>
                        </a:rPr>
                        <a:t>Nguyễn Công Thái Bình</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solidFill>
                      <a:srgbClr val="516EC9"/>
                    </a:solidFill>
                  </a:tcPr>
                </a:tc>
                <a:tc>
                  <a:txBody>
                    <a:bodyPr/>
                    <a:lstStyle/>
                    <a:p>
                      <a:pPr algn="ctr">
                        <a:lnSpc>
                          <a:spcPts val="4060"/>
                        </a:lnSpc>
                        <a:defRPr/>
                      </a:pPr>
                      <a:r>
                        <a:rPr lang="en-US" sz="2900">
                          <a:solidFill>
                            <a:srgbClr val="000000"/>
                          </a:solidFill>
                          <a:latin typeface="Itim"/>
                        </a:rPr>
                        <a:t>-Tìm hiểu về NE555, mua linh kiện, lắp ráp mạch, test mạch, đánh giá kết quả.</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solidFill>
                      <a:srgbClr val="66AEB4"/>
                    </a:solidFill>
                  </a:tcPr>
                </a:tc>
                <a:extLst>
                  <a:ext uri="{0D108BD9-81ED-4DB2-BD59-A6C34878D82A}">
                    <a16:rowId xmlns:a16="http://schemas.microsoft.com/office/drawing/2014/main" val="10002"/>
                  </a:ext>
                </a:extLst>
              </a:tr>
            </a:tbl>
          </a:graphicData>
        </a:graphic>
      </p:graphicFrame>
      <p:grpSp>
        <p:nvGrpSpPr>
          <p:cNvPr id="3" name="Group 3"/>
          <p:cNvGrpSpPr/>
          <p:nvPr/>
        </p:nvGrpSpPr>
        <p:grpSpPr>
          <a:xfrm>
            <a:off x="6515530" y="854043"/>
            <a:ext cx="5256940" cy="887558"/>
            <a:chOff x="0" y="0"/>
            <a:chExt cx="951874" cy="160710"/>
          </a:xfrm>
        </p:grpSpPr>
        <p:sp>
          <p:nvSpPr>
            <p:cNvPr id="4" name="Freeform 4"/>
            <p:cNvSpPr/>
            <p:nvPr/>
          </p:nvSpPr>
          <p:spPr>
            <a:xfrm>
              <a:off x="0" y="0"/>
              <a:ext cx="951874" cy="160710"/>
            </a:xfrm>
            <a:custGeom>
              <a:avLst/>
              <a:gdLst/>
              <a:ahLst/>
              <a:cxnLst/>
              <a:rect l="l" t="t" r="r" b="b"/>
              <a:pathLst>
                <a:path w="951874" h="160710">
                  <a:moveTo>
                    <a:pt x="36818" y="0"/>
                  </a:moveTo>
                  <a:lnTo>
                    <a:pt x="915056" y="0"/>
                  </a:lnTo>
                  <a:cubicBezTo>
                    <a:pt x="935390" y="0"/>
                    <a:pt x="951874" y="16484"/>
                    <a:pt x="951874" y="36818"/>
                  </a:cubicBezTo>
                  <a:lnTo>
                    <a:pt x="951874" y="123892"/>
                  </a:lnTo>
                  <a:cubicBezTo>
                    <a:pt x="951874" y="144226"/>
                    <a:pt x="935390" y="160710"/>
                    <a:pt x="915056" y="160710"/>
                  </a:cubicBezTo>
                  <a:lnTo>
                    <a:pt x="36818" y="160710"/>
                  </a:lnTo>
                  <a:cubicBezTo>
                    <a:pt x="16484" y="160710"/>
                    <a:pt x="0" y="144226"/>
                    <a:pt x="0" y="123892"/>
                  </a:cubicBezTo>
                  <a:lnTo>
                    <a:pt x="0" y="36818"/>
                  </a:lnTo>
                  <a:cubicBezTo>
                    <a:pt x="0" y="16484"/>
                    <a:pt x="16484" y="0"/>
                    <a:pt x="36818" y="0"/>
                  </a:cubicBezTo>
                  <a:close/>
                </a:path>
              </a:pathLst>
            </a:custGeom>
            <a:solidFill>
              <a:srgbClr val="F2C748"/>
            </a:solidFill>
          </p:spPr>
          <p:txBody>
            <a:bodyPr/>
            <a:lstStyle/>
            <a:p>
              <a:endParaRPr lang="en-US"/>
            </a:p>
          </p:txBody>
        </p:sp>
        <p:sp>
          <p:nvSpPr>
            <p:cNvPr id="5" name="TextBox 5"/>
            <p:cNvSpPr txBox="1"/>
            <p:nvPr/>
          </p:nvSpPr>
          <p:spPr>
            <a:xfrm>
              <a:off x="0" y="28575"/>
              <a:ext cx="951874" cy="132135"/>
            </a:xfrm>
            <a:prstGeom prst="rect">
              <a:avLst/>
            </a:prstGeom>
          </p:spPr>
          <p:txBody>
            <a:bodyPr lIns="50800" tIns="50800" rIns="50800" bIns="50800" rtlCol="0" anchor="ctr"/>
            <a:lstStyle/>
            <a:p>
              <a:pPr marL="0" lvl="0" indent="0" algn="ctr">
                <a:lnSpc>
                  <a:spcPts val="3739"/>
                </a:lnSpc>
              </a:pPr>
              <a:r>
                <a:rPr lang="en-US" sz="3399">
                  <a:solidFill>
                    <a:srgbClr val="000001"/>
                  </a:solidFill>
                  <a:latin typeface="Itim"/>
                </a:rPr>
                <a:t>PHÂN CÔNG CÔNG VIỆC</a:t>
              </a:r>
            </a:p>
          </p:txBody>
        </p:sp>
      </p:grpSp>
      <p:grpSp>
        <p:nvGrpSpPr>
          <p:cNvPr id="6" name="Group 6"/>
          <p:cNvGrpSpPr/>
          <p:nvPr/>
        </p:nvGrpSpPr>
        <p:grpSpPr>
          <a:xfrm>
            <a:off x="17328993" y="9368977"/>
            <a:ext cx="646614" cy="666204"/>
            <a:chOff x="0" y="0"/>
            <a:chExt cx="862152" cy="888272"/>
          </a:xfrm>
        </p:grpSpPr>
        <p:grpSp>
          <p:nvGrpSpPr>
            <p:cNvPr id="7" name="Group 7"/>
            <p:cNvGrpSpPr/>
            <p:nvPr/>
          </p:nvGrpSpPr>
          <p:grpSpPr>
            <a:xfrm>
              <a:off x="0" y="0"/>
              <a:ext cx="862152" cy="888272"/>
              <a:chOff x="0" y="0"/>
              <a:chExt cx="278538" cy="286976"/>
            </a:xfrm>
          </p:grpSpPr>
          <p:sp>
            <p:nvSpPr>
              <p:cNvPr id="8" name="Freeform 8"/>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9" name="TextBox 9"/>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0" name="TextBox 10"/>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3</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203953" y="394845"/>
          <a:ext cx="15880093" cy="8322437"/>
        </p:xfrm>
        <a:graphic>
          <a:graphicData uri="http://schemas.openxmlformats.org/drawingml/2006/table">
            <a:tbl>
              <a:tblPr/>
              <a:tblGrid>
                <a:gridCol w="1572583">
                  <a:extLst>
                    <a:ext uri="{9D8B030D-6E8A-4147-A177-3AD203B41FA5}">
                      <a16:colId xmlns:a16="http://schemas.microsoft.com/office/drawing/2014/main" val="20000"/>
                    </a:ext>
                  </a:extLst>
                </a:gridCol>
                <a:gridCol w="2930042">
                  <a:extLst>
                    <a:ext uri="{9D8B030D-6E8A-4147-A177-3AD203B41FA5}">
                      <a16:colId xmlns:a16="http://schemas.microsoft.com/office/drawing/2014/main" val="20001"/>
                    </a:ext>
                  </a:extLst>
                </a:gridCol>
                <a:gridCol w="2539231">
                  <a:extLst>
                    <a:ext uri="{9D8B030D-6E8A-4147-A177-3AD203B41FA5}">
                      <a16:colId xmlns:a16="http://schemas.microsoft.com/office/drawing/2014/main" val="20002"/>
                    </a:ext>
                  </a:extLst>
                </a:gridCol>
                <a:gridCol w="4359184">
                  <a:extLst>
                    <a:ext uri="{9D8B030D-6E8A-4147-A177-3AD203B41FA5}">
                      <a16:colId xmlns:a16="http://schemas.microsoft.com/office/drawing/2014/main" val="20003"/>
                    </a:ext>
                  </a:extLst>
                </a:gridCol>
                <a:gridCol w="4479053">
                  <a:extLst>
                    <a:ext uri="{9D8B030D-6E8A-4147-A177-3AD203B41FA5}">
                      <a16:colId xmlns:a16="http://schemas.microsoft.com/office/drawing/2014/main" val="20004"/>
                    </a:ext>
                  </a:extLst>
                </a:gridCol>
              </a:tblGrid>
              <a:tr h="994013">
                <a:tc rowSpan="2">
                  <a:txBody>
                    <a:bodyPr/>
                    <a:lstStyle/>
                    <a:p>
                      <a:pPr algn="ctr">
                        <a:lnSpc>
                          <a:spcPts val="4060"/>
                        </a:lnSpc>
                        <a:defRPr/>
                      </a:pPr>
                      <a:r>
                        <a:rPr lang="en-US" sz="2900">
                          <a:solidFill>
                            <a:srgbClr val="000000"/>
                          </a:solidFill>
                          <a:latin typeface="Itim"/>
                        </a:rPr>
                        <a:t>Lần đo</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A300"/>
                    </a:solidFill>
                  </a:tcPr>
                </a:tc>
                <a:tc rowSpan="2">
                  <a:txBody>
                    <a:bodyPr/>
                    <a:lstStyle/>
                    <a:p>
                      <a:pPr algn="ctr">
                        <a:lnSpc>
                          <a:spcPts val="4060"/>
                        </a:lnSpc>
                        <a:defRPr/>
                      </a:pPr>
                      <a:r>
                        <a:rPr lang="en-US" sz="2900">
                          <a:solidFill>
                            <a:srgbClr val="000000"/>
                          </a:solidFill>
                          <a:latin typeface="Itim"/>
                        </a:rPr>
                        <a:t>Khoảng cách đo (m)</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A300"/>
                    </a:solidFill>
                  </a:tcPr>
                </a:tc>
                <a:tc rowSpan="2">
                  <a:txBody>
                    <a:bodyPr/>
                    <a:lstStyle/>
                    <a:p>
                      <a:pPr algn="ctr">
                        <a:lnSpc>
                          <a:spcPts val="4060"/>
                        </a:lnSpc>
                        <a:defRPr/>
                      </a:pPr>
                      <a:r>
                        <a:rPr lang="en-US" sz="2900">
                          <a:solidFill>
                            <a:srgbClr val="000000"/>
                          </a:solidFill>
                          <a:latin typeface="Itim"/>
                        </a:rPr>
                        <a:t>Chu kỳ/phút</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A300"/>
                    </a:solidFill>
                  </a:tcPr>
                </a:tc>
                <a:tc gridSpan="2">
                  <a:txBody>
                    <a:bodyPr/>
                    <a:lstStyle/>
                    <a:p>
                      <a:pPr algn="ctr">
                        <a:lnSpc>
                          <a:spcPts val="4060"/>
                        </a:lnSpc>
                        <a:defRPr/>
                      </a:pPr>
                      <a:r>
                        <a:rPr lang="en-US" sz="2900">
                          <a:solidFill>
                            <a:srgbClr val="000000"/>
                          </a:solidFill>
                          <a:latin typeface="Itim"/>
                        </a:rPr>
                        <a:t>Mức cường độ âm (dB)</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A300"/>
                    </a:solidFill>
                  </a:tcPr>
                </a:tc>
                <a:tc hMerge="1">
                  <a:txBody>
                    <a:bodyPr/>
                    <a:lstStyle/>
                    <a:p>
                      <a:pPr algn="ctr">
                        <a:lnSpc>
                          <a:spcPts val="4060"/>
                        </a:lnSpc>
                        <a:defRPr/>
                      </a:pPr>
                      <a:r>
                        <a:rPr lang="en-US" sz="2900">
                          <a:solidFill>
                            <a:srgbClr val="000000"/>
                          </a:solidFill>
                          <a:latin typeface="Itim"/>
                        </a:rPr>
                        <a:t>Mức cường độ âm (dB)</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A300"/>
                    </a:solidFill>
                  </a:tcPr>
                </a:tc>
                <a:extLst>
                  <a:ext uri="{0D108BD9-81ED-4DB2-BD59-A6C34878D82A}">
                    <a16:rowId xmlns:a16="http://schemas.microsoft.com/office/drawing/2014/main" val="10000"/>
                  </a:ext>
                </a:extLst>
              </a:tr>
              <a:tr h="994013">
                <a:tc vMerge="1">
                  <a:txBody>
                    <a:bodyPr/>
                    <a:lstStyle/>
                    <a:p>
                      <a:pPr algn="ctr">
                        <a:lnSpc>
                          <a:spcPts val="4060"/>
                        </a:lnSpc>
                        <a:defRPr/>
                      </a:pPr>
                      <a:r>
                        <a:rPr lang="en-US" sz="2900">
                          <a:solidFill>
                            <a:srgbClr val="000000"/>
                          </a:solidFill>
                          <a:latin typeface="Itim"/>
                        </a:rPr>
                        <a:t>Lần đo</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A300"/>
                    </a:solidFill>
                  </a:tcPr>
                </a:tc>
                <a:tc vMerge="1">
                  <a:txBody>
                    <a:bodyPr/>
                    <a:lstStyle/>
                    <a:p>
                      <a:pPr algn="ctr">
                        <a:lnSpc>
                          <a:spcPts val="4060"/>
                        </a:lnSpc>
                        <a:defRPr/>
                      </a:pPr>
                      <a:r>
                        <a:rPr lang="en-US" sz="2900">
                          <a:solidFill>
                            <a:srgbClr val="000000"/>
                          </a:solidFill>
                          <a:latin typeface="Itim"/>
                        </a:rPr>
                        <a:t>Khoảng cách đo (m)</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A300"/>
                    </a:solidFill>
                  </a:tcPr>
                </a:tc>
                <a:tc vMerge="1">
                  <a:txBody>
                    <a:bodyPr/>
                    <a:lstStyle/>
                    <a:p>
                      <a:pPr algn="ctr">
                        <a:lnSpc>
                          <a:spcPts val="4060"/>
                        </a:lnSpc>
                        <a:defRPr/>
                      </a:pPr>
                      <a:r>
                        <a:rPr lang="en-US" sz="2900">
                          <a:solidFill>
                            <a:srgbClr val="000000"/>
                          </a:solidFill>
                          <a:latin typeface="Itim"/>
                        </a:rPr>
                        <a:t>Chu kỳ/phút</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A300"/>
                    </a:solidFill>
                  </a:tcPr>
                </a:tc>
                <a:tc>
                  <a:txBody>
                    <a:bodyPr/>
                    <a:lstStyle/>
                    <a:p>
                      <a:pPr algn="ctr">
                        <a:lnSpc>
                          <a:spcPts val="4060"/>
                        </a:lnSpc>
                        <a:defRPr/>
                      </a:pPr>
                      <a:r>
                        <a:rPr lang="en-US" sz="2900">
                          <a:solidFill>
                            <a:srgbClr val="000000"/>
                          </a:solidFill>
                          <a:latin typeface="Itim"/>
                        </a:rPr>
                        <a:t>Min</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A300"/>
                    </a:solidFill>
                  </a:tcPr>
                </a:tc>
                <a:tc>
                  <a:txBody>
                    <a:bodyPr/>
                    <a:lstStyle/>
                    <a:p>
                      <a:pPr algn="ctr">
                        <a:lnSpc>
                          <a:spcPts val="4060"/>
                        </a:lnSpc>
                        <a:defRPr/>
                      </a:pPr>
                      <a:r>
                        <a:rPr lang="en-US" sz="2900">
                          <a:solidFill>
                            <a:srgbClr val="000000"/>
                          </a:solidFill>
                          <a:latin typeface="Itim"/>
                        </a:rPr>
                        <a:t>Max</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A300"/>
                    </a:solidFill>
                  </a:tcPr>
                </a:tc>
                <a:extLst>
                  <a:ext uri="{0D108BD9-81ED-4DB2-BD59-A6C34878D82A}">
                    <a16:rowId xmlns:a16="http://schemas.microsoft.com/office/drawing/2014/main" val="10001"/>
                  </a:ext>
                </a:extLst>
              </a:tr>
              <a:tr h="1273547">
                <a:tc>
                  <a:txBody>
                    <a:bodyPr/>
                    <a:lstStyle/>
                    <a:p>
                      <a:pPr algn="ctr">
                        <a:lnSpc>
                          <a:spcPts val="4060"/>
                        </a:lnSpc>
                        <a:defRPr/>
                      </a:pPr>
                      <a:r>
                        <a:rPr lang="en-US" sz="2900">
                          <a:solidFill>
                            <a:srgbClr val="000000"/>
                          </a:solidFill>
                          <a:latin typeface="Itim"/>
                        </a:rPr>
                        <a:t>1</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5D876"/>
                    </a:solidFill>
                  </a:tcPr>
                </a:tc>
                <a:tc>
                  <a:txBody>
                    <a:bodyPr/>
                    <a:lstStyle/>
                    <a:p>
                      <a:pPr algn="ctr">
                        <a:lnSpc>
                          <a:spcPts val="4060"/>
                        </a:lnSpc>
                        <a:defRPr/>
                      </a:pPr>
                      <a:r>
                        <a:rPr lang="en-US" sz="2900">
                          <a:solidFill>
                            <a:srgbClr val="000000"/>
                          </a:solidFill>
                          <a:latin typeface="Itim"/>
                        </a:rPr>
                        <a:t>0.5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8BAED3"/>
                    </a:solidFill>
                  </a:tcPr>
                </a:tc>
                <a:tc>
                  <a:txBody>
                    <a:bodyPr/>
                    <a:lstStyle/>
                    <a:p>
                      <a:pPr algn="ctr">
                        <a:lnSpc>
                          <a:spcPts val="4060"/>
                        </a:lnSpc>
                        <a:defRPr/>
                      </a:pPr>
                      <a:r>
                        <a:rPr lang="en-US" sz="2900">
                          <a:solidFill>
                            <a:srgbClr val="000000"/>
                          </a:solidFill>
                          <a:latin typeface="Itim"/>
                        </a:rPr>
                        <a:t>14</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46.5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54.6</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2"/>
                  </a:ext>
                </a:extLst>
              </a:tr>
              <a:tr h="994013">
                <a:tc>
                  <a:txBody>
                    <a:bodyPr/>
                    <a:lstStyle/>
                    <a:p>
                      <a:pPr algn="ctr">
                        <a:lnSpc>
                          <a:spcPts val="4060"/>
                        </a:lnSpc>
                        <a:defRPr/>
                      </a:pPr>
                      <a:r>
                        <a:rPr lang="en-US" sz="2900">
                          <a:solidFill>
                            <a:srgbClr val="000000"/>
                          </a:solidFill>
                          <a:latin typeface="Itim"/>
                        </a:rPr>
                        <a:t>2</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5D876"/>
                    </a:solidFill>
                  </a:tcPr>
                </a:tc>
                <a:tc>
                  <a:txBody>
                    <a:bodyPr/>
                    <a:lstStyle/>
                    <a:p>
                      <a:pPr algn="ctr">
                        <a:lnSpc>
                          <a:spcPts val="4060"/>
                        </a:lnSpc>
                        <a:defRPr/>
                      </a:pPr>
                      <a:r>
                        <a:rPr lang="en-US" sz="2900">
                          <a:solidFill>
                            <a:srgbClr val="000000"/>
                          </a:solidFill>
                          <a:latin typeface="Itim"/>
                        </a:rPr>
                        <a:t>0.5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8BAED3"/>
                    </a:solidFill>
                  </a:tcPr>
                </a:tc>
                <a:tc>
                  <a:txBody>
                    <a:bodyPr/>
                    <a:lstStyle/>
                    <a:p>
                      <a:pPr algn="ctr">
                        <a:lnSpc>
                          <a:spcPts val="4060"/>
                        </a:lnSpc>
                        <a:defRPr/>
                      </a:pPr>
                      <a:r>
                        <a:rPr lang="en-US" sz="2900">
                          <a:solidFill>
                            <a:srgbClr val="000000"/>
                          </a:solidFill>
                          <a:latin typeface="Itim"/>
                        </a:rPr>
                        <a:t>13</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46.3</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55.2</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3"/>
                  </a:ext>
                </a:extLst>
              </a:tr>
              <a:tr h="994013">
                <a:tc>
                  <a:txBody>
                    <a:bodyPr/>
                    <a:lstStyle/>
                    <a:p>
                      <a:pPr algn="ctr">
                        <a:lnSpc>
                          <a:spcPts val="4060"/>
                        </a:lnSpc>
                        <a:defRPr/>
                      </a:pPr>
                      <a:r>
                        <a:rPr lang="en-US" sz="2900">
                          <a:solidFill>
                            <a:srgbClr val="000000"/>
                          </a:solidFill>
                          <a:latin typeface="Itim"/>
                        </a:rPr>
                        <a:t>3</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5D876"/>
                    </a:solidFill>
                  </a:tcPr>
                </a:tc>
                <a:tc>
                  <a:txBody>
                    <a:bodyPr/>
                    <a:lstStyle/>
                    <a:p>
                      <a:pPr algn="ctr">
                        <a:lnSpc>
                          <a:spcPts val="4060"/>
                        </a:lnSpc>
                        <a:defRPr/>
                      </a:pPr>
                      <a:r>
                        <a:rPr lang="en-US" sz="2900">
                          <a:solidFill>
                            <a:srgbClr val="000000"/>
                          </a:solidFill>
                          <a:latin typeface="Itim"/>
                        </a:rPr>
                        <a:t>1</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8BAED3"/>
                    </a:solidFill>
                  </a:tcPr>
                </a:tc>
                <a:tc>
                  <a:txBody>
                    <a:bodyPr/>
                    <a:lstStyle/>
                    <a:p>
                      <a:pPr algn="ctr">
                        <a:lnSpc>
                          <a:spcPts val="4060"/>
                        </a:lnSpc>
                        <a:defRPr/>
                      </a:pPr>
                      <a:r>
                        <a:rPr lang="en-US" sz="2900">
                          <a:solidFill>
                            <a:srgbClr val="000000"/>
                          </a:solidFill>
                          <a:latin typeface="Itim"/>
                        </a:rPr>
                        <a:t>15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43.5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53.9</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4"/>
                  </a:ext>
                </a:extLst>
              </a:tr>
              <a:tr h="1084812">
                <a:tc>
                  <a:txBody>
                    <a:bodyPr/>
                    <a:lstStyle/>
                    <a:p>
                      <a:pPr algn="ctr">
                        <a:lnSpc>
                          <a:spcPts val="4060"/>
                        </a:lnSpc>
                        <a:defRPr/>
                      </a:pPr>
                      <a:r>
                        <a:rPr lang="en-US" sz="2900">
                          <a:solidFill>
                            <a:srgbClr val="000000"/>
                          </a:solidFill>
                          <a:latin typeface="Itim"/>
                        </a:rPr>
                        <a:t>4</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5D876"/>
                    </a:solidFill>
                  </a:tcPr>
                </a:tc>
                <a:tc>
                  <a:txBody>
                    <a:bodyPr/>
                    <a:lstStyle/>
                    <a:p>
                      <a:pPr algn="ctr">
                        <a:lnSpc>
                          <a:spcPts val="4060"/>
                        </a:lnSpc>
                        <a:defRPr/>
                      </a:pPr>
                      <a:r>
                        <a:rPr lang="en-US" sz="2900">
                          <a:solidFill>
                            <a:srgbClr val="000000"/>
                          </a:solidFill>
                          <a:latin typeface="Itim"/>
                        </a:rPr>
                        <a:t>1</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8BAED3"/>
                    </a:solidFill>
                  </a:tcPr>
                </a:tc>
                <a:tc>
                  <a:txBody>
                    <a:bodyPr/>
                    <a:lstStyle/>
                    <a:p>
                      <a:pPr algn="ctr">
                        <a:lnSpc>
                          <a:spcPts val="4060"/>
                        </a:lnSpc>
                        <a:defRPr/>
                      </a:pPr>
                      <a:r>
                        <a:rPr lang="en-US" sz="2900">
                          <a:solidFill>
                            <a:srgbClr val="000000"/>
                          </a:solidFill>
                          <a:latin typeface="Itim"/>
                        </a:rPr>
                        <a:t>13</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44</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55.1</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5"/>
                  </a:ext>
                </a:extLst>
              </a:tr>
              <a:tr h="994013">
                <a:tc>
                  <a:txBody>
                    <a:bodyPr/>
                    <a:lstStyle/>
                    <a:p>
                      <a:pPr algn="ctr">
                        <a:lnSpc>
                          <a:spcPts val="4060"/>
                        </a:lnSpc>
                        <a:defRPr/>
                      </a:pPr>
                      <a:r>
                        <a:rPr lang="en-US" sz="2900">
                          <a:solidFill>
                            <a:srgbClr val="000000"/>
                          </a:solidFill>
                          <a:latin typeface="Itim"/>
                        </a:rPr>
                        <a:t>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5D876"/>
                    </a:solidFill>
                  </a:tcPr>
                </a:tc>
                <a:tc>
                  <a:txBody>
                    <a:bodyPr/>
                    <a:lstStyle/>
                    <a:p>
                      <a:pPr algn="ctr">
                        <a:lnSpc>
                          <a:spcPts val="4060"/>
                        </a:lnSpc>
                        <a:defRPr/>
                      </a:pPr>
                      <a:r>
                        <a:rPr lang="en-US" sz="2900">
                          <a:solidFill>
                            <a:srgbClr val="000000"/>
                          </a:solidFill>
                          <a:latin typeface="Itim"/>
                        </a:rPr>
                        <a:t>1.5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8BAED3"/>
                    </a:solidFill>
                  </a:tcPr>
                </a:tc>
                <a:tc>
                  <a:txBody>
                    <a:bodyPr/>
                    <a:lstStyle/>
                    <a:p>
                      <a:pPr algn="ctr">
                        <a:lnSpc>
                          <a:spcPts val="4060"/>
                        </a:lnSpc>
                        <a:defRPr/>
                      </a:pPr>
                      <a:r>
                        <a:rPr lang="en-US" sz="2900">
                          <a:solidFill>
                            <a:srgbClr val="000000"/>
                          </a:solidFill>
                          <a:latin typeface="Itim"/>
                        </a:rPr>
                        <a:t>14</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38.7</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47.4</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6"/>
                  </a:ext>
                </a:extLst>
              </a:tr>
              <a:tr h="994013">
                <a:tc>
                  <a:txBody>
                    <a:bodyPr/>
                    <a:lstStyle/>
                    <a:p>
                      <a:pPr algn="ctr">
                        <a:lnSpc>
                          <a:spcPts val="4060"/>
                        </a:lnSpc>
                        <a:defRPr/>
                      </a:pPr>
                      <a:r>
                        <a:rPr lang="en-US" sz="2900">
                          <a:solidFill>
                            <a:srgbClr val="000000"/>
                          </a:solidFill>
                          <a:latin typeface="Itim"/>
                        </a:rPr>
                        <a:t>6</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5D876"/>
                    </a:solidFill>
                  </a:tcPr>
                </a:tc>
                <a:tc>
                  <a:txBody>
                    <a:bodyPr/>
                    <a:lstStyle/>
                    <a:p>
                      <a:pPr algn="ctr">
                        <a:lnSpc>
                          <a:spcPts val="4060"/>
                        </a:lnSpc>
                        <a:defRPr/>
                      </a:pPr>
                      <a:r>
                        <a:rPr lang="en-US" sz="2900">
                          <a:solidFill>
                            <a:srgbClr val="000000"/>
                          </a:solidFill>
                          <a:latin typeface="Itim"/>
                        </a:rPr>
                        <a:t>2</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8BAED3"/>
                    </a:solidFill>
                  </a:tcPr>
                </a:tc>
                <a:tc>
                  <a:txBody>
                    <a:bodyPr/>
                    <a:lstStyle/>
                    <a:p>
                      <a:pPr algn="ctr">
                        <a:lnSpc>
                          <a:spcPts val="4060"/>
                        </a:lnSpc>
                        <a:defRPr/>
                      </a:pPr>
                      <a:r>
                        <a:rPr lang="en-US" sz="2900">
                          <a:solidFill>
                            <a:srgbClr val="000000"/>
                          </a:solidFill>
                          <a:latin typeface="Itim"/>
                        </a:rPr>
                        <a:t>13</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35.1</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tc>
                  <a:txBody>
                    <a:bodyPr/>
                    <a:lstStyle/>
                    <a:p>
                      <a:pPr algn="ctr">
                        <a:lnSpc>
                          <a:spcPts val="4060"/>
                        </a:lnSpc>
                        <a:defRPr/>
                      </a:pPr>
                      <a:r>
                        <a:rPr lang="en-US" sz="2900">
                          <a:solidFill>
                            <a:srgbClr val="000000"/>
                          </a:solidFill>
                          <a:latin typeface="Itim"/>
                        </a:rPr>
                        <a:t>43.3</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F8DC0"/>
                    </a:solidFill>
                  </a:tcPr>
                </a:tc>
                <a:extLst>
                  <a:ext uri="{0D108BD9-81ED-4DB2-BD59-A6C34878D82A}">
                    <a16:rowId xmlns:a16="http://schemas.microsoft.com/office/drawing/2014/main" val="10007"/>
                  </a:ext>
                </a:extLst>
              </a:tr>
            </a:tbl>
          </a:graphicData>
        </a:graphic>
      </p:graphicFrame>
      <p:grpSp>
        <p:nvGrpSpPr>
          <p:cNvPr id="3" name="Group 3"/>
          <p:cNvGrpSpPr/>
          <p:nvPr/>
        </p:nvGrpSpPr>
        <p:grpSpPr>
          <a:xfrm>
            <a:off x="5779125" y="9071987"/>
            <a:ext cx="6729750" cy="849543"/>
            <a:chOff x="0" y="0"/>
            <a:chExt cx="8973000" cy="1132723"/>
          </a:xfrm>
        </p:grpSpPr>
        <p:grpSp>
          <p:nvGrpSpPr>
            <p:cNvPr id="4" name="Group 4"/>
            <p:cNvGrpSpPr/>
            <p:nvPr/>
          </p:nvGrpSpPr>
          <p:grpSpPr>
            <a:xfrm>
              <a:off x="0" y="0"/>
              <a:ext cx="8973000" cy="1132723"/>
              <a:chOff x="0" y="0"/>
              <a:chExt cx="2236052" cy="282272"/>
            </a:xfrm>
          </p:grpSpPr>
          <p:sp>
            <p:nvSpPr>
              <p:cNvPr id="5" name="Freeform 5"/>
              <p:cNvSpPr/>
              <p:nvPr/>
            </p:nvSpPr>
            <p:spPr>
              <a:xfrm>
                <a:off x="0" y="0"/>
                <a:ext cx="2236051" cy="282272"/>
              </a:xfrm>
              <a:custGeom>
                <a:avLst/>
                <a:gdLst/>
                <a:ahLst/>
                <a:cxnLst/>
                <a:rect l="l" t="t" r="r" b="b"/>
                <a:pathLst>
                  <a:path w="2236051" h="282272">
                    <a:moveTo>
                      <a:pt x="28760" y="0"/>
                    </a:moveTo>
                    <a:lnTo>
                      <a:pt x="2207291" y="0"/>
                    </a:lnTo>
                    <a:cubicBezTo>
                      <a:pt x="2214919" y="0"/>
                      <a:pt x="2222234" y="3030"/>
                      <a:pt x="2227628" y="8424"/>
                    </a:cubicBezTo>
                    <a:cubicBezTo>
                      <a:pt x="2233021" y="13817"/>
                      <a:pt x="2236051" y="21132"/>
                      <a:pt x="2236051" y="28760"/>
                    </a:cubicBezTo>
                    <a:lnTo>
                      <a:pt x="2236051" y="253512"/>
                    </a:lnTo>
                    <a:cubicBezTo>
                      <a:pt x="2236051" y="261140"/>
                      <a:pt x="2233021" y="268455"/>
                      <a:pt x="2227628" y="273849"/>
                    </a:cubicBezTo>
                    <a:cubicBezTo>
                      <a:pt x="2222234" y="279242"/>
                      <a:pt x="2214919" y="282272"/>
                      <a:pt x="2207291" y="282272"/>
                    </a:cubicBezTo>
                    <a:lnTo>
                      <a:pt x="28760" y="282272"/>
                    </a:lnTo>
                    <a:cubicBezTo>
                      <a:pt x="21132" y="282272"/>
                      <a:pt x="13817" y="279242"/>
                      <a:pt x="8424" y="273849"/>
                    </a:cubicBezTo>
                    <a:cubicBezTo>
                      <a:pt x="3030" y="268455"/>
                      <a:pt x="0" y="261140"/>
                      <a:pt x="0" y="253512"/>
                    </a:cubicBezTo>
                    <a:lnTo>
                      <a:pt x="0" y="28760"/>
                    </a:lnTo>
                    <a:cubicBezTo>
                      <a:pt x="0" y="21132"/>
                      <a:pt x="3030" y="13817"/>
                      <a:pt x="8424" y="8424"/>
                    </a:cubicBezTo>
                    <a:cubicBezTo>
                      <a:pt x="13817" y="3030"/>
                      <a:pt x="21132" y="0"/>
                      <a:pt x="28760" y="0"/>
                    </a:cubicBezTo>
                    <a:close/>
                  </a:path>
                </a:pathLst>
              </a:custGeom>
              <a:solidFill>
                <a:srgbClr val="F2C748"/>
              </a:solidFill>
              <a:ln cap="rnd">
                <a:noFill/>
                <a:prstDash val="solid"/>
                <a:round/>
              </a:ln>
            </p:spPr>
            <p:txBody>
              <a:bodyPr/>
              <a:lstStyle/>
              <a:p>
                <a:endParaRPr lang="en-US"/>
              </a:p>
            </p:txBody>
          </p:sp>
          <p:sp>
            <p:nvSpPr>
              <p:cNvPr id="6" name="TextBox 6"/>
              <p:cNvSpPr txBox="1"/>
              <p:nvPr/>
            </p:nvSpPr>
            <p:spPr>
              <a:xfrm>
                <a:off x="0" y="38100"/>
                <a:ext cx="2236052" cy="244172"/>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7" name="TextBox 7"/>
            <p:cNvSpPr txBox="1"/>
            <p:nvPr/>
          </p:nvSpPr>
          <p:spPr>
            <a:xfrm>
              <a:off x="0" y="297698"/>
              <a:ext cx="8973000" cy="517525"/>
            </a:xfrm>
            <a:prstGeom prst="rect">
              <a:avLst/>
            </a:prstGeom>
          </p:spPr>
          <p:txBody>
            <a:bodyPr lIns="0" tIns="0" rIns="0" bIns="0" rtlCol="0" anchor="t">
              <a:spAutoFit/>
            </a:bodyPr>
            <a:lstStyle/>
            <a:p>
              <a:pPr marL="0" lvl="1" indent="0" algn="ctr">
                <a:lnSpc>
                  <a:spcPts val="3000"/>
                </a:lnSpc>
                <a:spcBef>
                  <a:spcPct val="0"/>
                </a:spcBef>
              </a:pPr>
              <a:r>
                <a:rPr lang="en-US" sz="2500">
                  <a:solidFill>
                    <a:srgbClr val="000000"/>
                  </a:solidFill>
                  <a:latin typeface="Itim"/>
                </a:rPr>
                <a:t>Khoảng cách có thể nghe rõ nhất là 0,5 – 1,5m</a:t>
              </a:r>
            </a:p>
          </p:txBody>
        </p:sp>
      </p:grpSp>
      <p:grpSp>
        <p:nvGrpSpPr>
          <p:cNvPr id="8" name="Group 8"/>
          <p:cNvGrpSpPr/>
          <p:nvPr/>
        </p:nvGrpSpPr>
        <p:grpSpPr>
          <a:xfrm>
            <a:off x="17328993" y="9368977"/>
            <a:ext cx="646614" cy="666204"/>
            <a:chOff x="0" y="0"/>
            <a:chExt cx="862152" cy="888272"/>
          </a:xfrm>
        </p:grpSpPr>
        <p:grpSp>
          <p:nvGrpSpPr>
            <p:cNvPr id="9" name="Group 9"/>
            <p:cNvGrpSpPr/>
            <p:nvPr/>
          </p:nvGrpSpPr>
          <p:grpSpPr>
            <a:xfrm>
              <a:off x="0" y="0"/>
              <a:ext cx="862152" cy="888272"/>
              <a:chOff x="0" y="0"/>
              <a:chExt cx="278538" cy="286976"/>
            </a:xfrm>
          </p:grpSpPr>
          <p:sp>
            <p:nvSpPr>
              <p:cNvPr id="10" name="Freeform 10"/>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1" name="TextBox 11"/>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2" name="TextBox 12"/>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30</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5773981" y="717362"/>
            <a:ext cx="6744289" cy="1011468"/>
            <a:chOff x="0" y="0"/>
            <a:chExt cx="8992386" cy="1348623"/>
          </a:xfrm>
        </p:grpSpPr>
        <p:grpSp>
          <p:nvGrpSpPr>
            <p:cNvPr id="3" name="Group 3"/>
            <p:cNvGrpSpPr/>
            <p:nvPr/>
          </p:nvGrpSpPr>
          <p:grpSpPr>
            <a:xfrm>
              <a:off x="0" y="0"/>
              <a:ext cx="8992386" cy="1348623"/>
              <a:chOff x="0" y="0"/>
              <a:chExt cx="2240882" cy="336074"/>
            </a:xfrm>
          </p:grpSpPr>
          <p:sp>
            <p:nvSpPr>
              <p:cNvPr id="4" name="Freeform 4"/>
              <p:cNvSpPr/>
              <p:nvPr/>
            </p:nvSpPr>
            <p:spPr>
              <a:xfrm>
                <a:off x="0" y="0"/>
                <a:ext cx="2240882" cy="336074"/>
              </a:xfrm>
              <a:custGeom>
                <a:avLst/>
                <a:gdLst/>
                <a:ahLst/>
                <a:cxnLst/>
                <a:rect l="l" t="t" r="r" b="b"/>
                <a:pathLst>
                  <a:path w="2240882" h="336074">
                    <a:moveTo>
                      <a:pt x="28698" y="0"/>
                    </a:moveTo>
                    <a:lnTo>
                      <a:pt x="2212184" y="0"/>
                    </a:lnTo>
                    <a:cubicBezTo>
                      <a:pt x="2228034" y="0"/>
                      <a:pt x="2240882" y="12849"/>
                      <a:pt x="2240882" y="28698"/>
                    </a:cubicBezTo>
                    <a:lnTo>
                      <a:pt x="2240882" y="307376"/>
                    </a:lnTo>
                    <a:cubicBezTo>
                      <a:pt x="2240882" y="314987"/>
                      <a:pt x="2237859" y="322287"/>
                      <a:pt x="2232477" y="327668"/>
                    </a:cubicBezTo>
                    <a:cubicBezTo>
                      <a:pt x="2227095" y="333050"/>
                      <a:pt x="2219796" y="336074"/>
                      <a:pt x="2212184" y="336074"/>
                    </a:cubicBezTo>
                    <a:lnTo>
                      <a:pt x="28698" y="336074"/>
                    </a:lnTo>
                    <a:cubicBezTo>
                      <a:pt x="12849" y="336074"/>
                      <a:pt x="0" y="323225"/>
                      <a:pt x="0" y="307376"/>
                    </a:cubicBezTo>
                    <a:lnTo>
                      <a:pt x="0" y="28698"/>
                    </a:lnTo>
                    <a:cubicBezTo>
                      <a:pt x="0" y="12849"/>
                      <a:pt x="12849" y="0"/>
                      <a:pt x="28698" y="0"/>
                    </a:cubicBezTo>
                    <a:close/>
                  </a:path>
                </a:pathLst>
              </a:custGeom>
              <a:solidFill>
                <a:srgbClr val="F2C748"/>
              </a:solidFill>
              <a:ln cap="rnd">
                <a:noFill/>
                <a:prstDash val="solid"/>
                <a:round/>
              </a:ln>
            </p:spPr>
            <p:txBody>
              <a:bodyPr/>
              <a:lstStyle/>
              <a:p>
                <a:endParaRPr lang="en-US"/>
              </a:p>
            </p:txBody>
          </p:sp>
          <p:sp>
            <p:nvSpPr>
              <p:cNvPr id="5" name="TextBox 5"/>
              <p:cNvSpPr txBox="1"/>
              <p:nvPr/>
            </p:nvSpPr>
            <p:spPr>
              <a:xfrm>
                <a:off x="0" y="38100"/>
                <a:ext cx="2240882" cy="2979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6" name="TextBox 6"/>
            <p:cNvSpPr txBox="1"/>
            <p:nvPr/>
          </p:nvSpPr>
          <p:spPr>
            <a:xfrm>
              <a:off x="0" y="297698"/>
              <a:ext cx="8992386" cy="733425"/>
            </a:xfrm>
            <a:prstGeom prst="rect">
              <a:avLst/>
            </a:prstGeom>
          </p:spPr>
          <p:txBody>
            <a:bodyPr lIns="0" tIns="0" rIns="0" bIns="0" rtlCol="0" anchor="t">
              <a:spAutoFit/>
            </a:bodyPr>
            <a:lstStyle/>
            <a:p>
              <a:pPr marL="0" lvl="1" indent="0" algn="ctr">
                <a:lnSpc>
                  <a:spcPts val="4319"/>
                </a:lnSpc>
                <a:spcBef>
                  <a:spcPct val="0"/>
                </a:spcBef>
              </a:pPr>
              <a:r>
                <a:rPr lang="en-US" sz="3599">
                  <a:solidFill>
                    <a:srgbClr val="000000"/>
                  </a:solidFill>
                  <a:latin typeface="Itim"/>
                </a:rPr>
                <a:t>Tài liệu tham khảo</a:t>
              </a:r>
            </a:p>
          </p:txBody>
        </p:sp>
      </p:grpSp>
      <p:grpSp>
        <p:nvGrpSpPr>
          <p:cNvPr id="7" name="Group 7"/>
          <p:cNvGrpSpPr/>
          <p:nvPr/>
        </p:nvGrpSpPr>
        <p:grpSpPr>
          <a:xfrm>
            <a:off x="17328993" y="9368977"/>
            <a:ext cx="646614" cy="666204"/>
            <a:chOff x="0" y="0"/>
            <a:chExt cx="862152" cy="888272"/>
          </a:xfrm>
        </p:grpSpPr>
        <p:grpSp>
          <p:nvGrpSpPr>
            <p:cNvPr id="8" name="Group 8"/>
            <p:cNvGrpSpPr/>
            <p:nvPr/>
          </p:nvGrpSpPr>
          <p:grpSpPr>
            <a:xfrm>
              <a:off x="0" y="0"/>
              <a:ext cx="862152" cy="888272"/>
              <a:chOff x="0" y="0"/>
              <a:chExt cx="278538" cy="286976"/>
            </a:xfrm>
          </p:grpSpPr>
          <p:sp>
            <p:nvSpPr>
              <p:cNvPr id="9" name="Freeform 9"/>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0" name="TextBox 10"/>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1" name="TextBox 11"/>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31</a:t>
              </a:r>
            </a:p>
          </p:txBody>
        </p:sp>
      </p:grpSp>
      <p:grpSp>
        <p:nvGrpSpPr>
          <p:cNvPr id="12" name="Group 12"/>
          <p:cNvGrpSpPr/>
          <p:nvPr/>
        </p:nvGrpSpPr>
        <p:grpSpPr>
          <a:xfrm>
            <a:off x="637826" y="2395579"/>
            <a:ext cx="17012349" cy="1549435"/>
            <a:chOff x="0" y="0"/>
            <a:chExt cx="22683132" cy="2065914"/>
          </a:xfrm>
        </p:grpSpPr>
        <p:grpSp>
          <p:nvGrpSpPr>
            <p:cNvPr id="13" name="Group 13"/>
            <p:cNvGrpSpPr/>
            <p:nvPr/>
          </p:nvGrpSpPr>
          <p:grpSpPr>
            <a:xfrm>
              <a:off x="0" y="0"/>
              <a:ext cx="22683132" cy="2065914"/>
              <a:chOff x="0" y="0"/>
              <a:chExt cx="4739279" cy="431640"/>
            </a:xfrm>
          </p:grpSpPr>
          <p:sp>
            <p:nvSpPr>
              <p:cNvPr id="14" name="Freeform 14"/>
              <p:cNvSpPr/>
              <p:nvPr/>
            </p:nvSpPr>
            <p:spPr>
              <a:xfrm>
                <a:off x="0" y="0"/>
                <a:ext cx="4739279" cy="431640"/>
              </a:xfrm>
              <a:custGeom>
                <a:avLst/>
                <a:gdLst/>
                <a:ahLst/>
                <a:cxnLst/>
                <a:rect l="l" t="t" r="r" b="b"/>
                <a:pathLst>
                  <a:path w="4739279" h="431640">
                    <a:moveTo>
                      <a:pt x="13569" y="0"/>
                    </a:moveTo>
                    <a:lnTo>
                      <a:pt x="4725710" y="0"/>
                    </a:lnTo>
                    <a:cubicBezTo>
                      <a:pt x="4733204" y="0"/>
                      <a:pt x="4739279" y="6075"/>
                      <a:pt x="4739279" y="13569"/>
                    </a:cubicBezTo>
                    <a:lnTo>
                      <a:pt x="4739279" y="418070"/>
                    </a:lnTo>
                    <a:cubicBezTo>
                      <a:pt x="4739279" y="421669"/>
                      <a:pt x="4737850" y="425121"/>
                      <a:pt x="4735305" y="427665"/>
                    </a:cubicBezTo>
                    <a:cubicBezTo>
                      <a:pt x="4732760" y="430210"/>
                      <a:pt x="4729309" y="431640"/>
                      <a:pt x="4725710" y="431640"/>
                    </a:cubicBezTo>
                    <a:lnTo>
                      <a:pt x="13569" y="431640"/>
                    </a:lnTo>
                    <a:cubicBezTo>
                      <a:pt x="9971" y="431640"/>
                      <a:pt x="6519" y="430210"/>
                      <a:pt x="3974" y="427665"/>
                    </a:cubicBezTo>
                    <a:cubicBezTo>
                      <a:pt x="1430" y="425121"/>
                      <a:pt x="0" y="421669"/>
                      <a:pt x="0" y="418070"/>
                    </a:cubicBezTo>
                    <a:lnTo>
                      <a:pt x="0" y="13569"/>
                    </a:lnTo>
                    <a:cubicBezTo>
                      <a:pt x="0" y="6075"/>
                      <a:pt x="6075" y="0"/>
                      <a:pt x="13569" y="0"/>
                    </a:cubicBezTo>
                    <a:close/>
                  </a:path>
                </a:pathLst>
              </a:custGeom>
              <a:solidFill>
                <a:srgbClr val="FFFFFF"/>
              </a:solidFill>
              <a:ln cap="rnd">
                <a:noFill/>
                <a:prstDash val="solid"/>
                <a:round/>
              </a:ln>
            </p:spPr>
            <p:txBody>
              <a:bodyPr/>
              <a:lstStyle/>
              <a:p>
                <a:endParaRPr lang="en-US"/>
              </a:p>
            </p:txBody>
          </p:sp>
          <p:sp>
            <p:nvSpPr>
              <p:cNvPr id="15" name="TextBox 15"/>
              <p:cNvSpPr txBox="1"/>
              <p:nvPr/>
            </p:nvSpPr>
            <p:spPr>
              <a:xfrm>
                <a:off x="0" y="38100"/>
                <a:ext cx="4739279" cy="393540"/>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6" name="TextBox 16"/>
            <p:cNvSpPr txBox="1"/>
            <p:nvPr/>
          </p:nvSpPr>
          <p:spPr>
            <a:xfrm>
              <a:off x="0" y="366428"/>
              <a:ext cx="22683132" cy="1320800"/>
            </a:xfrm>
            <a:prstGeom prst="rect">
              <a:avLst/>
            </a:prstGeom>
          </p:spPr>
          <p:txBody>
            <a:bodyPr lIns="0" tIns="0" rIns="0" bIns="0" rtlCol="0" anchor="t">
              <a:spAutoFit/>
            </a:bodyPr>
            <a:lstStyle/>
            <a:p>
              <a:pPr marL="0" lvl="1" indent="0" algn="ctr">
                <a:lnSpc>
                  <a:spcPts val="3960"/>
                </a:lnSpc>
                <a:spcBef>
                  <a:spcPct val="0"/>
                </a:spcBef>
              </a:pPr>
              <a:r>
                <a:rPr lang="en-US" sz="3300">
                  <a:solidFill>
                    <a:srgbClr val="000000"/>
                  </a:solidFill>
                  <a:latin typeface="Itim"/>
                </a:rPr>
                <a:t>[1] https://www.thietbibaotrom.net/san-pham-moi-nhat/coi-hu-amply-100w-xe-canh-sat-sqd-305b/</a:t>
              </a:r>
            </a:p>
          </p:txBody>
        </p:sp>
      </p:grpSp>
      <p:grpSp>
        <p:nvGrpSpPr>
          <p:cNvPr id="17" name="Group 17"/>
          <p:cNvGrpSpPr/>
          <p:nvPr/>
        </p:nvGrpSpPr>
        <p:grpSpPr>
          <a:xfrm>
            <a:off x="639952" y="4616432"/>
            <a:ext cx="17012349" cy="1054135"/>
            <a:chOff x="0" y="0"/>
            <a:chExt cx="22683132" cy="1405514"/>
          </a:xfrm>
        </p:grpSpPr>
        <p:grpSp>
          <p:nvGrpSpPr>
            <p:cNvPr id="18" name="Group 18"/>
            <p:cNvGrpSpPr/>
            <p:nvPr/>
          </p:nvGrpSpPr>
          <p:grpSpPr>
            <a:xfrm>
              <a:off x="0" y="0"/>
              <a:ext cx="22683132" cy="1405514"/>
              <a:chOff x="0" y="0"/>
              <a:chExt cx="4739279" cy="293660"/>
            </a:xfrm>
          </p:grpSpPr>
          <p:sp>
            <p:nvSpPr>
              <p:cNvPr id="19" name="Freeform 19"/>
              <p:cNvSpPr/>
              <p:nvPr/>
            </p:nvSpPr>
            <p:spPr>
              <a:xfrm>
                <a:off x="0" y="0"/>
                <a:ext cx="4739279" cy="293660"/>
              </a:xfrm>
              <a:custGeom>
                <a:avLst/>
                <a:gdLst/>
                <a:ahLst/>
                <a:cxnLst/>
                <a:rect l="l" t="t" r="r" b="b"/>
                <a:pathLst>
                  <a:path w="4739279" h="293660">
                    <a:moveTo>
                      <a:pt x="13569" y="0"/>
                    </a:moveTo>
                    <a:lnTo>
                      <a:pt x="4725710" y="0"/>
                    </a:lnTo>
                    <a:cubicBezTo>
                      <a:pt x="4733204" y="0"/>
                      <a:pt x="4739279" y="6075"/>
                      <a:pt x="4739279" y="13569"/>
                    </a:cubicBezTo>
                    <a:lnTo>
                      <a:pt x="4739279" y="280090"/>
                    </a:lnTo>
                    <a:cubicBezTo>
                      <a:pt x="4739279" y="283689"/>
                      <a:pt x="4737850" y="287141"/>
                      <a:pt x="4735305" y="289685"/>
                    </a:cubicBezTo>
                    <a:cubicBezTo>
                      <a:pt x="4732760" y="292230"/>
                      <a:pt x="4729309" y="293660"/>
                      <a:pt x="4725710" y="293660"/>
                    </a:cubicBezTo>
                    <a:lnTo>
                      <a:pt x="13569" y="293660"/>
                    </a:lnTo>
                    <a:cubicBezTo>
                      <a:pt x="6075" y="293660"/>
                      <a:pt x="0" y="287585"/>
                      <a:pt x="0" y="280090"/>
                    </a:cubicBezTo>
                    <a:lnTo>
                      <a:pt x="0" y="13569"/>
                    </a:lnTo>
                    <a:cubicBezTo>
                      <a:pt x="0" y="6075"/>
                      <a:pt x="6075" y="0"/>
                      <a:pt x="13569" y="0"/>
                    </a:cubicBezTo>
                    <a:close/>
                  </a:path>
                </a:pathLst>
              </a:custGeom>
              <a:solidFill>
                <a:srgbClr val="FFFFFF"/>
              </a:solidFill>
              <a:ln cap="rnd">
                <a:noFill/>
                <a:prstDash val="solid"/>
                <a:round/>
              </a:ln>
            </p:spPr>
            <p:txBody>
              <a:bodyPr/>
              <a:lstStyle/>
              <a:p>
                <a:endParaRPr lang="en-US"/>
              </a:p>
            </p:txBody>
          </p:sp>
          <p:sp>
            <p:nvSpPr>
              <p:cNvPr id="20" name="TextBox 20"/>
              <p:cNvSpPr txBox="1"/>
              <p:nvPr/>
            </p:nvSpPr>
            <p:spPr>
              <a:xfrm>
                <a:off x="0" y="38100"/>
                <a:ext cx="4739279" cy="255560"/>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1" name="TextBox 21"/>
            <p:cNvSpPr txBox="1"/>
            <p:nvPr/>
          </p:nvSpPr>
          <p:spPr>
            <a:xfrm>
              <a:off x="0" y="366428"/>
              <a:ext cx="22683132" cy="660400"/>
            </a:xfrm>
            <a:prstGeom prst="rect">
              <a:avLst/>
            </a:prstGeom>
          </p:spPr>
          <p:txBody>
            <a:bodyPr lIns="0" tIns="0" rIns="0" bIns="0" rtlCol="0" anchor="t">
              <a:spAutoFit/>
            </a:bodyPr>
            <a:lstStyle/>
            <a:p>
              <a:pPr marL="0" lvl="1" indent="0" algn="ctr">
                <a:lnSpc>
                  <a:spcPts val="3959"/>
                </a:lnSpc>
                <a:spcBef>
                  <a:spcPct val="0"/>
                </a:spcBef>
              </a:pPr>
              <a:r>
                <a:rPr lang="en-US" sz="3299">
                  <a:solidFill>
                    <a:srgbClr val="000000"/>
                  </a:solidFill>
                  <a:latin typeface="Itim"/>
                </a:rPr>
                <a:t>[2] https://www.diodes.com/assets/Datasheets/NE555_SA555_NA555.pdf</a:t>
              </a:r>
            </a:p>
          </p:txBody>
        </p:sp>
      </p:grpSp>
      <p:grpSp>
        <p:nvGrpSpPr>
          <p:cNvPr id="22" name="Group 22"/>
          <p:cNvGrpSpPr/>
          <p:nvPr/>
        </p:nvGrpSpPr>
        <p:grpSpPr>
          <a:xfrm>
            <a:off x="639952" y="6337318"/>
            <a:ext cx="17012349" cy="1009542"/>
            <a:chOff x="0" y="0"/>
            <a:chExt cx="22683132" cy="1346056"/>
          </a:xfrm>
        </p:grpSpPr>
        <p:grpSp>
          <p:nvGrpSpPr>
            <p:cNvPr id="23" name="Group 23"/>
            <p:cNvGrpSpPr/>
            <p:nvPr/>
          </p:nvGrpSpPr>
          <p:grpSpPr>
            <a:xfrm>
              <a:off x="0" y="0"/>
              <a:ext cx="22683132" cy="1346056"/>
              <a:chOff x="0" y="0"/>
              <a:chExt cx="5150253" cy="305625"/>
            </a:xfrm>
          </p:grpSpPr>
          <p:sp>
            <p:nvSpPr>
              <p:cNvPr id="24" name="Freeform 24"/>
              <p:cNvSpPr/>
              <p:nvPr/>
            </p:nvSpPr>
            <p:spPr>
              <a:xfrm>
                <a:off x="0" y="0"/>
                <a:ext cx="5150253" cy="305625"/>
              </a:xfrm>
              <a:custGeom>
                <a:avLst/>
                <a:gdLst/>
                <a:ahLst/>
                <a:cxnLst/>
                <a:rect l="l" t="t" r="r" b="b"/>
                <a:pathLst>
                  <a:path w="5150253" h="305625">
                    <a:moveTo>
                      <a:pt x="12487" y="0"/>
                    </a:moveTo>
                    <a:lnTo>
                      <a:pt x="5137767" y="0"/>
                    </a:lnTo>
                    <a:cubicBezTo>
                      <a:pt x="5141078" y="0"/>
                      <a:pt x="5144254" y="1316"/>
                      <a:pt x="5146596" y="3657"/>
                    </a:cubicBezTo>
                    <a:cubicBezTo>
                      <a:pt x="5148938" y="5999"/>
                      <a:pt x="5150253" y="9175"/>
                      <a:pt x="5150253" y="12487"/>
                    </a:cubicBezTo>
                    <a:lnTo>
                      <a:pt x="5150253" y="293138"/>
                    </a:lnTo>
                    <a:cubicBezTo>
                      <a:pt x="5150253" y="296450"/>
                      <a:pt x="5148938" y="299626"/>
                      <a:pt x="5146596" y="301968"/>
                    </a:cubicBezTo>
                    <a:cubicBezTo>
                      <a:pt x="5144254" y="304309"/>
                      <a:pt x="5141078" y="305625"/>
                      <a:pt x="5137767" y="305625"/>
                    </a:cubicBezTo>
                    <a:lnTo>
                      <a:pt x="12487" y="305625"/>
                    </a:lnTo>
                    <a:cubicBezTo>
                      <a:pt x="9175" y="305625"/>
                      <a:pt x="5999" y="304309"/>
                      <a:pt x="3657" y="301968"/>
                    </a:cubicBezTo>
                    <a:cubicBezTo>
                      <a:pt x="1316" y="299626"/>
                      <a:pt x="0" y="296450"/>
                      <a:pt x="0" y="293138"/>
                    </a:cubicBezTo>
                    <a:lnTo>
                      <a:pt x="0" y="12487"/>
                    </a:lnTo>
                    <a:cubicBezTo>
                      <a:pt x="0" y="9175"/>
                      <a:pt x="1316" y="5999"/>
                      <a:pt x="3657" y="3657"/>
                    </a:cubicBezTo>
                    <a:cubicBezTo>
                      <a:pt x="5999" y="1316"/>
                      <a:pt x="9175" y="0"/>
                      <a:pt x="12487" y="0"/>
                    </a:cubicBezTo>
                    <a:close/>
                  </a:path>
                </a:pathLst>
              </a:custGeom>
              <a:solidFill>
                <a:srgbClr val="FFFFFF"/>
              </a:solidFill>
              <a:ln cap="rnd">
                <a:noFill/>
                <a:prstDash val="solid"/>
                <a:round/>
              </a:ln>
            </p:spPr>
            <p:txBody>
              <a:bodyPr/>
              <a:lstStyle/>
              <a:p>
                <a:endParaRPr lang="en-US"/>
              </a:p>
            </p:txBody>
          </p:sp>
          <p:sp>
            <p:nvSpPr>
              <p:cNvPr id="25" name="TextBox 25"/>
              <p:cNvSpPr txBox="1"/>
              <p:nvPr/>
            </p:nvSpPr>
            <p:spPr>
              <a:xfrm>
                <a:off x="0" y="19050"/>
                <a:ext cx="5150253" cy="286575"/>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26" name="TextBox 26"/>
            <p:cNvSpPr txBox="1"/>
            <p:nvPr/>
          </p:nvSpPr>
          <p:spPr>
            <a:xfrm>
              <a:off x="0" y="337189"/>
              <a:ext cx="22683132" cy="660400"/>
            </a:xfrm>
            <a:prstGeom prst="rect">
              <a:avLst/>
            </a:prstGeom>
          </p:spPr>
          <p:txBody>
            <a:bodyPr lIns="0" tIns="0" rIns="0" bIns="0" rtlCol="0" anchor="t">
              <a:spAutoFit/>
            </a:bodyPr>
            <a:lstStyle/>
            <a:p>
              <a:pPr marL="0" lvl="1" indent="0" algn="ctr">
                <a:lnSpc>
                  <a:spcPts val="3960"/>
                </a:lnSpc>
                <a:spcBef>
                  <a:spcPct val="0"/>
                </a:spcBef>
              </a:pPr>
              <a:r>
                <a:rPr lang="en-US" sz="3300">
                  <a:solidFill>
                    <a:srgbClr val="000000"/>
                  </a:solidFill>
                  <a:latin typeface="Itim"/>
                </a:rPr>
                <a:t>[3] https://www.electronics-tutorials.ws/waveforms/555_oscillator.html</a:t>
              </a:r>
            </a:p>
          </p:txBody>
        </p:sp>
      </p:grpSp>
      <p:grpSp>
        <p:nvGrpSpPr>
          <p:cNvPr id="27" name="Group 27"/>
          <p:cNvGrpSpPr/>
          <p:nvPr/>
        </p:nvGrpSpPr>
        <p:grpSpPr>
          <a:xfrm>
            <a:off x="637826" y="8013610"/>
            <a:ext cx="17012349" cy="1009542"/>
            <a:chOff x="0" y="0"/>
            <a:chExt cx="22683132" cy="1346056"/>
          </a:xfrm>
        </p:grpSpPr>
        <p:grpSp>
          <p:nvGrpSpPr>
            <p:cNvPr id="28" name="Group 28"/>
            <p:cNvGrpSpPr/>
            <p:nvPr/>
          </p:nvGrpSpPr>
          <p:grpSpPr>
            <a:xfrm>
              <a:off x="0" y="0"/>
              <a:ext cx="22683132" cy="1346056"/>
              <a:chOff x="0" y="0"/>
              <a:chExt cx="5150253" cy="305625"/>
            </a:xfrm>
          </p:grpSpPr>
          <p:sp>
            <p:nvSpPr>
              <p:cNvPr id="29" name="Freeform 29"/>
              <p:cNvSpPr/>
              <p:nvPr/>
            </p:nvSpPr>
            <p:spPr>
              <a:xfrm>
                <a:off x="0" y="0"/>
                <a:ext cx="5150253" cy="305625"/>
              </a:xfrm>
              <a:custGeom>
                <a:avLst/>
                <a:gdLst/>
                <a:ahLst/>
                <a:cxnLst/>
                <a:rect l="l" t="t" r="r" b="b"/>
                <a:pathLst>
                  <a:path w="5150253" h="305625">
                    <a:moveTo>
                      <a:pt x="12487" y="0"/>
                    </a:moveTo>
                    <a:lnTo>
                      <a:pt x="5137767" y="0"/>
                    </a:lnTo>
                    <a:cubicBezTo>
                      <a:pt x="5141078" y="0"/>
                      <a:pt x="5144254" y="1316"/>
                      <a:pt x="5146596" y="3657"/>
                    </a:cubicBezTo>
                    <a:cubicBezTo>
                      <a:pt x="5148938" y="5999"/>
                      <a:pt x="5150253" y="9175"/>
                      <a:pt x="5150253" y="12487"/>
                    </a:cubicBezTo>
                    <a:lnTo>
                      <a:pt x="5150253" y="293138"/>
                    </a:lnTo>
                    <a:cubicBezTo>
                      <a:pt x="5150253" y="296450"/>
                      <a:pt x="5148938" y="299626"/>
                      <a:pt x="5146596" y="301968"/>
                    </a:cubicBezTo>
                    <a:cubicBezTo>
                      <a:pt x="5144254" y="304309"/>
                      <a:pt x="5141078" y="305625"/>
                      <a:pt x="5137767" y="305625"/>
                    </a:cubicBezTo>
                    <a:lnTo>
                      <a:pt x="12487" y="305625"/>
                    </a:lnTo>
                    <a:cubicBezTo>
                      <a:pt x="9175" y="305625"/>
                      <a:pt x="5999" y="304309"/>
                      <a:pt x="3657" y="301968"/>
                    </a:cubicBezTo>
                    <a:cubicBezTo>
                      <a:pt x="1316" y="299626"/>
                      <a:pt x="0" y="296450"/>
                      <a:pt x="0" y="293138"/>
                    </a:cubicBezTo>
                    <a:lnTo>
                      <a:pt x="0" y="12487"/>
                    </a:lnTo>
                    <a:cubicBezTo>
                      <a:pt x="0" y="9175"/>
                      <a:pt x="1316" y="5999"/>
                      <a:pt x="3657" y="3657"/>
                    </a:cubicBezTo>
                    <a:cubicBezTo>
                      <a:pt x="5999" y="1316"/>
                      <a:pt x="9175" y="0"/>
                      <a:pt x="12487" y="0"/>
                    </a:cubicBezTo>
                    <a:close/>
                  </a:path>
                </a:pathLst>
              </a:custGeom>
              <a:solidFill>
                <a:srgbClr val="FFFFFF"/>
              </a:solidFill>
              <a:ln cap="rnd">
                <a:noFill/>
                <a:prstDash val="solid"/>
                <a:round/>
              </a:ln>
            </p:spPr>
            <p:txBody>
              <a:bodyPr/>
              <a:lstStyle/>
              <a:p>
                <a:endParaRPr lang="en-US"/>
              </a:p>
            </p:txBody>
          </p:sp>
          <p:sp>
            <p:nvSpPr>
              <p:cNvPr id="30" name="TextBox 30"/>
              <p:cNvSpPr txBox="1"/>
              <p:nvPr/>
            </p:nvSpPr>
            <p:spPr>
              <a:xfrm>
                <a:off x="0" y="19050"/>
                <a:ext cx="5150253" cy="286575"/>
              </a:xfrm>
              <a:prstGeom prst="rect">
                <a:avLst/>
              </a:prstGeom>
            </p:spPr>
            <p:txBody>
              <a:bodyPr lIns="254000" tIns="254000" rIns="254000" bIns="254000" rtlCol="0" anchor="ctr"/>
              <a:lstStyle/>
              <a:p>
                <a:pPr marL="0" lvl="0" indent="0" algn="ctr">
                  <a:lnSpc>
                    <a:spcPts val="1650"/>
                  </a:lnSpc>
                  <a:spcBef>
                    <a:spcPct val="0"/>
                  </a:spcBef>
                </a:pPr>
                <a:endParaRPr/>
              </a:p>
            </p:txBody>
          </p:sp>
        </p:grpSp>
        <p:sp>
          <p:nvSpPr>
            <p:cNvPr id="31" name="TextBox 31"/>
            <p:cNvSpPr txBox="1"/>
            <p:nvPr/>
          </p:nvSpPr>
          <p:spPr>
            <a:xfrm>
              <a:off x="0" y="337189"/>
              <a:ext cx="22683132" cy="660400"/>
            </a:xfrm>
            <a:prstGeom prst="rect">
              <a:avLst/>
            </a:prstGeom>
          </p:spPr>
          <p:txBody>
            <a:bodyPr lIns="0" tIns="0" rIns="0" bIns="0" rtlCol="0" anchor="t">
              <a:spAutoFit/>
            </a:bodyPr>
            <a:lstStyle/>
            <a:p>
              <a:pPr marL="0" lvl="1" indent="0" algn="ctr">
                <a:lnSpc>
                  <a:spcPts val="3960"/>
                </a:lnSpc>
                <a:spcBef>
                  <a:spcPct val="0"/>
                </a:spcBef>
              </a:pPr>
              <a:r>
                <a:rPr lang="en-US" sz="3300">
                  <a:solidFill>
                    <a:srgbClr val="000000"/>
                  </a:solidFill>
                  <a:latin typeface="Itim"/>
                </a:rPr>
                <a:t>[4] https://elonics.org/police-siren-circuit-using-555-ic/</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sp>
        <p:nvSpPr>
          <p:cNvPr id="2" name="Freeform 2"/>
          <p:cNvSpPr/>
          <p:nvPr/>
        </p:nvSpPr>
        <p:spPr>
          <a:xfrm>
            <a:off x="3039092" y="1686596"/>
            <a:ext cx="12209816" cy="6913809"/>
          </a:xfrm>
          <a:custGeom>
            <a:avLst/>
            <a:gdLst/>
            <a:ahLst/>
            <a:cxnLst/>
            <a:rect l="l" t="t" r="r" b="b"/>
            <a:pathLst>
              <a:path w="12209816" h="6913809">
                <a:moveTo>
                  <a:pt x="0" y="0"/>
                </a:moveTo>
                <a:lnTo>
                  <a:pt x="12209816" y="0"/>
                </a:lnTo>
                <a:lnTo>
                  <a:pt x="12209816" y="6913808"/>
                </a:lnTo>
                <a:lnTo>
                  <a:pt x="0" y="6913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7328993" y="9368977"/>
            <a:ext cx="646614" cy="666204"/>
            <a:chOff x="0" y="0"/>
            <a:chExt cx="862152" cy="888272"/>
          </a:xfrm>
        </p:grpSpPr>
        <p:grpSp>
          <p:nvGrpSpPr>
            <p:cNvPr id="4" name="Group 4"/>
            <p:cNvGrpSpPr/>
            <p:nvPr/>
          </p:nvGrpSpPr>
          <p:grpSpPr>
            <a:xfrm>
              <a:off x="0" y="0"/>
              <a:ext cx="862152" cy="888272"/>
              <a:chOff x="0" y="0"/>
              <a:chExt cx="278538" cy="286976"/>
            </a:xfrm>
          </p:grpSpPr>
          <p:sp>
            <p:nvSpPr>
              <p:cNvPr id="5" name="Freeform 5"/>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6" name="TextBox 6"/>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7" name="TextBox 7"/>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32</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sp>
        <p:nvSpPr>
          <p:cNvPr id="2" name="TextBox 2"/>
          <p:cNvSpPr txBox="1"/>
          <p:nvPr/>
        </p:nvSpPr>
        <p:spPr>
          <a:xfrm>
            <a:off x="3180182" y="756176"/>
            <a:ext cx="11927637" cy="1219200"/>
          </a:xfrm>
          <a:prstGeom prst="rect">
            <a:avLst/>
          </a:prstGeom>
        </p:spPr>
        <p:txBody>
          <a:bodyPr lIns="0" tIns="0" rIns="0" bIns="0" rtlCol="0" anchor="t">
            <a:spAutoFit/>
          </a:bodyPr>
          <a:lstStyle/>
          <a:p>
            <a:pPr marL="0" lvl="1" indent="0" algn="ctr">
              <a:lnSpc>
                <a:spcPts val="9599"/>
              </a:lnSpc>
              <a:spcBef>
                <a:spcPct val="0"/>
              </a:spcBef>
            </a:pPr>
            <a:r>
              <a:rPr lang="en-US" sz="7999">
                <a:solidFill>
                  <a:srgbClr val="000000"/>
                </a:solidFill>
                <a:latin typeface="Itim"/>
              </a:rPr>
              <a:t>Nội dung thực hiện</a:t>
            </a:r>
          </a:p>
        </p:txBody>
      </p:sp>
      <p:grpSp>
        <p:nvGrpSpPr>
          <p:cNvPr id="3" name="Group 3"/>
          <p:cNvGrpSpPr/>
          <p:nvPr/>
        </p:nvGrpSpPr>
        <p:grpSpPr>
          <a:xfrm>
            <a:off x="1504342" y="2358151"/>
            <a:ext cx="3351679" cy="1525818"/>
            <a:chOff x="0" y="0"/>
            <a:chExt cx="4468906" cy="2034423"/>
          </a:xfrm>
        </p:grpSpPr>
        <p:grpSp>
          <p:nvGrpSpPr>
            <p:cNvPr id="4" name="Group 4"/>
            <p:cNvGrpSpPr/>
            <p:nvPr/>
          </p:nvGrpSpPr>
          <p:grpSpPr>
            <a:xfrm>
              <a:off x="0" y="0"/>
              <a:ext cx="4468906" cy="2034423"/>
              <a:chOff x="0" y="0"/>
              <a:chExt cx="1113641" cy="506974"/>
            </a:xfrm>
          </p:grpSpPr>
          <p:sp>
            <p:nvSpPr>
              <p:cNvPr id="5" name="Freeform 5"/>
              <p:cNvSpPr/>
              <p:nvPr/>
            </p:nvSpPr>
            <p:spPr>
              <a:xfrm>
                <a:off x="0" y="0"/>
                <a:ext cx="1113641" cy="506974"/>
              </a:xfrm>
              <a:custGeom>
                <a:avLst/>
                <a:gdLst/>
                <a:ahLst/>
                <a:cxnLst/>
                <a:rect l="l" t="t" r="r" b="b"/>
                <a:pathLst>
                  <a:path w="1113641" h="506974">
                    <a:moveTo>
                      <a:pt x="69296" y="0"/>
                    </a:moveTo>
                    <a:lnTo>
                      <a:pt x="1044345" y="0"/>
                    </a:lnTo>
                    <a:cubicBezTo>
                      <a:pt x="1062724" y="0"/>
                      <a:pt x="1080350" y="7301"/>
                      <a:pt x="1093345" y="20296"/>
                    </a:cubicBezTo>
                    <a:cubicBezTo>
                      <a:pt x="1106341" y="33292"/>
                      <a:pt x="1113641" y="50917"/>
                      <a:pt x="1113641" y="69296"/>
                    </a:cubicBezTo>
                    <a:lnTo>
                      <a:pt x="1113641" y="437678"/>
                    </a:lnTo>
                    <a:cubicBezTo>
                      <a:pt x="1113641" y="456056"/>
                      <a:pt x="1106341" y="473682"/>
                      <a:pt x="1093345" y="486677"/>
                    </a:cubicBezTo>
                    <a:cubicBezTo>
                      <a:pt x="1080350" y="499673"/>
                      <a:pt x="1062724" y="506974"/>
                      <a:pt x="1044345" y="506974"/>
                    </a:cubicBezTo>
                    <a:lnTo>
                      <a:pt x="69296" y="506974"/>
                    </a:lnTo>
                    <a:cubicBezTo>
                      <a:pt x="50917" y="506974"/>
                      <a:pt x="33292" y="499673"/>
                      <a:pt x="20296" y="486677"/>
                    </a:cubicBezTo>
                    <a:cubicBezTo>
                      <a:pt x="7301" y="473682"/>
                      <a:pt x="0" y="456056"/>
                      <a:pt x="0" y="437678"/>
                    </a:cubicBezTo>
                    <a:lnTo>
                      <a:pt x="0" y="69296"/>
                    </a:lnTo>
                    <a:cubicBezTo>
                      <a:pt x="0" y="50917"/>
                      <a:pt x="7301" y="33292"/>
                      <a:pt x="20296" y="20296"/>
                    </a:cubicBezTo>
                    <a:cubicBezTo>
                      <a:pt x="33292" y="7301"/>
                      <a:pt x="50917" y="0"/>
                      <a:pt x="69296" y="0"/>
                    </a:cubicBezTo>
                    <a:close/>
                  </a:path>
                </a:pathLst>
              </a:custGeom>
              <a:solidFill>
                <a:srgbClr val="F2C748"/>
              </a:solidFill>
              <a:ln cap="rnd">
                <a:noFill/>
                <a:prstDash val="solid"/>
                <a:round/>
              </a:ln>
            </p:spPr>
            <p:txBody>
              <a:bodyPr/>
              <a:lstStyle/>
              <a:p>
                <a:endParaRPr lang="en-US"/>
              </a:p>
            </p:txBody>
          </p:sp>
          <p:sp>
            <p:nvSpPr>
              <p:cNvPr id="6" name="TextBox 6"/>
              <p:cNvSpPr txBox="1"/>
              <p:nvPr/>
            </p:nvSpPr>
            <p:spPr>
              <a:xfrm>
                <a:off x="0" y="9525"/>
                <a:ext cx="1113641" cy="497449"/>
              </a:xfrm>
              <a:prstGeom prst="rect">
                <a:avLst/>
              </a:prstGeom>
            </p:spPr>
            <p:txBody>
              <a:bodyPr lIns="254000" tIns="254000" rIns="254000" bIns="254000" rtlCol="0" anchor="ctr"/>
              <a:lstStyle/>
              <a:p>
                <a:pPr marL="0" lvl="1" indent="0" algn="ctr">
                  <a:lnSpc>
                    <a:spcPts val="2640"/>
                  </a:lnSpc>
                  <a:spcBef>
                    <a:spcPct val="0"/>
                  </a:spcBef>
                </a:pPr>
                <a:endParaRPr/>
              </a:p>
            </p:txBody>
          </p:sp>
        </p:grpSp>
        <p:sp>
          <p:nvSpPr>
            <p:cNvPr id="7" name="TextBox 7"/>
            <p:cNvSpPr txBox="1"/>
            <p:nvPr/>
          </p:nvSpPr>
          <p:spPr>
            <a:xfrm>
              <a:off x="0" y="307223"/>
              <a:ext cx="4468906"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Phần I</a:t>
              </a:r>
            </a:p>
          </p:txBody>
        </p:sp>
      </p:grpSp>
      <p:grpSp>
        <p:nvGrpSpPr>
          <p:cNvPr id="8" name="Group 8"/>
          <p:cNvGrpSpPr/>
          <p:nvPr/>
        </p:nvGrpSpPr>
        <p:grpSpPr>
          <a:xfrm>
            <a:off x="1504342" y="8106270"/>
            <a:ext cx="3351679" cy="1525818"/>
            <a:chOff x="0" y="0"/>
            <a:chExt cx="4468906" cy="2034423"/>
          </a:xfrm>
        </p:grpSpPr>
        <p:grpSp>
          <p:nvGrpSpPr>
            <p:cNvPr id="9" name="Group 9"/>
            <p:cNvGrpSpPr/>
            <p:nvPr/>
          </p:nvGrpSpPr>
          <p:grpSpPr>
            <a:xfrm>
              <a:off x="0" y="0"/>
              <a:ext cx="4468906" cy="2034423"/>
              <a:chOff x="0" y="0"/>
              <a:chExt cx="1113641" cy="506974"/>
            </a:xfrm>
          </p:grpSpPr>
          <p:sp>
            <p:nvSpPr>
              <p:cNvPr id="10" name="Freeform 10"/>
              <p:cNvSpPr/>
              <p:nvPr/>
            </p:nvSpPr>
            <p:spPr>
              <a:xfrm>
                <a:off x="0" y="0"/>
                <a:ext cx="1113641" cy="506974"/>
              </a:xfrm>
              <a:custGeom>
                <a:avLst/>
                <a:gdLst/>
                <a:ahLst/>
                <a:cxnLst/>
                <a:rect l="l" t="t" r="r" b="b"/>
                <a:pathLst>
                  <a:path w="1113641" h="506974">
                    <a:moveTo>
                      <a:pt x="69296" y="0"/>
                    </a:moveTo>
                    <a:lnTo>
                      <a:pt x="1044345" y="0"/>
                    </a:lnTo>
                    <a:cubicBezTo>
                      <a:pt x="1062724" y="0"/>
                      <a:pt x="1080350" y="7301"/>
                      <a:pt x="1093345" y="20296"/>
                    </a:cubicBezTo>
                    <a:cubicBezTo>
                      <a:pt x="1106341" y="33292"/>
                      <a:pt x="1113641" y="50917"/>
                      <a:pt x="1113641" y="69296"/>
                    </a:cubicBezTo>
                    <a:lnTo>
                      <a:pt x="1113641" y="437678"/>
                    </a:lnTo>
                    <a:cubicBezTo>
                      <a:pt x="1113641" y="456056"/>
                      <a:pt x="1106341" y="473682"/>
                      <a:pt x="1093345" y="486677"/>
                    </a:cubicBezTo>
                    <a:cubicBezTo>
                      <a:pt x="1080350" y="499673"/>
                      <a:pt x="1062724" y="506974"/>
                      <a:pt x="1044345" y="506974"/>
                    </a:cubicBezTo>
                    <a:lnTo>
                      <a:pt x="69296" y="506974"/>
                    </a:lnTo>
                    <a:cubicBezTo>
                      <a:pt x="50917" y="506974"/>
                      <a:pt x="33292" y="499673"/>
                      <a:pt x="20296" y="486677"/>
                    </a:cubicBezTo>
                    <a:cubicBezTo>
                      <a:pt x="7301" y="473682"/>
                      <a:pt x="0" y="456056"/>
                      <a:pt x="0" y="437678"/>
                    </a:cubicBezTo>
                    <a:lnTo>
                      <a:pt x="0" y="69296"/>
                    </a:lnTo>
                    <a:cubicBezTo>
                      <a:pt x="0" y="50917"/>
                      <a:pt x="7301" y="33292"/>
                      <a:pt x="20296" y="20296"/>
                    </a:cubicBezTo>
                    <a:cubicBezTo>
                      <a:pt x="33292" y="7301"/>
                      <a:pt x="50917" y="0"/>
                      <a:pt x="69296" y="0"/>
                    </a:cubicBezTo>
                    <a:close/>
                  </a:path>
                </a:pathLst>
              </a:custGeom>
              <a:solidFill>
                <a:srgbClr val="F2C748"/>
              </a:solidFill>
              <a:ln cap="rnd">
                <a:noFill/>
                <a:prstDash val="solid"/>
                <a:round/>
              </a:ln>
            </p:spPr>
            <p:txBody>
              <a:bodyPr/>
              <a:lstStyle/>
              <a:p>
                <a:endParaRPr lang="en-US"/>
              </a:p>
            </p:txBody>
          </p:sp>
          <p:sp>
            <p:nvSpPr>
              <p:cNvPr id="11" name="TextBox 11"/>
              <p:cNvSpPr txBox="1"/>
              <p:nvPr/>
            </p:nvSpPr>
            <p:spPr>
              <a:xfrm>
                <a:off x="0" y="9525"/>
                <a:ext cx="1113641" cy="497449"/>
              </a:xfrm>
              <a:prstGeom prst="rect">
                <a:avLst/>
              </a:prstGeom>
            </p:spPr>
            <p:txBody>
              <a:bodyPr lIns="254000" tIns="254000" rIns="254000" bIns="254000" rtlCol="0" anchor="ctr"/>
              <a:lstStyle/>
              <a:p>
                <a:pPr marL="0" lvl="1" indent="0" algn="ctr">
                  <a:lnSpc>
                    <a:spcPts val="2640"/>
                  </a:lnSpc>
                  <a:spcBef>
                    <a:spcPct val="0"/>
                  </a:spcBef>
                </a:pPr>
                <a:endParaRPr/>
              </a:p>
            </p:txBody>
          </p:sp>
        </p:grpSp>
        <p:sp>
          <p:nvSpPr>
            <p:cNvPr id="12" name="TextBox 12"/>
            <p:cNvSpPr txBox="1"/>
            <p:nvPr/>
          </p:nvSpPr>
          <p:spPr>
            <a:xfrm>
              <a:off x="0" y="307223"/>
              <a:ext cx="4468906"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Phần IV</a:t>
              </a:r>
            </a:p>
          </p:txBody>
        </p:sp>
      </p:grpSp>
      <p:grpSp>
        <p:nvGrpSpPr>
          <p:cNvPr id="13" name="Group 13"/>
          <p:cNvGrpSpPr/>
          <p:nvPr/>
        </p:nvGrpSpPr>
        <p:grpSpPr>
          <a:xfrm>
            <a:off x="1504342" y="6189928"/>
            <a:ext cx="3351679" cy="1525818"/>
            <a:chOff x="0" y="0"/>
            <a:chExt cx="4468906" cy="2034423"/>
          </a:xfrm>
        </p:grpSpPr>
        <p:grpSp>
          <p:nvGrpSpPr>
            <p:cNvPr id="14" name="Group 14"/>
            <p:cNvGrpSpPr/>
            <p:nvPr/>
          </p:nvGrpSpPr>
          <p:grpSpPr>
            <a:xfrm>
              <a:off x="0" y="0"/>
              <a:ext cx="4468906" cy="2034423"/>
              <a:chOff x="0" y="0"/>
              <a:chExt cx="1113641" cy="506974"/>
            </a:xfrm>
          </p:grpSpPr>
          <p:sp>
            <p:nvSpPr>
              <p:cNvPr id="15" name="Freeform 15"/>
              <p:cNvSpPr/>
              <p:nvPr/>
            </p:nvSpPr>
            <p:spPr>
              <a:xfrm>
                <a:off x="0" y="0"/>
                <a:ext cx="1113641" cy="506974"/>
              </a:xfrm>
              <a:custGeom>
                <a:avLst/>
                <a:gdLst/>
                <a:ahLst/>
                <a:cxnLst/>
                <a:rect l="l" t="t" r="r" b="b"/>
                <a:pathLst>
                  <a:path w="1113641" h="506974">
                    <a:moveTo>
                      <a:pt x="69296" y="0"/>
                    </a:moveTo>
                    <a:lnTo>
                      <a:pt x="1044345" y="0"/>
                    </a:lnTo>
                    <a:cubicBezTo>
                      <a:pt x="1062724" y="0"/>
                      <a:pt x="1080350" y="7301"/>
                      <a:pt x="1093345" y="20296"/>
                    </a:cubicBezTo>
                    <a:cubicBezTo>
                      <a:pt x="1106341" y="33292"/>
                      <a:pt x="1113641" y="50917"/>
                      <a:pt x="1113641" y="69296"/>
                    </a:cubicBezTo>
                    <a:lnTo>
                      <a:pt x="1113641" y="437678"/>
                    </a:lnTo>
                    <a:cubicBezTo>
                      <a:pt x="1113641" y="456056"/>
                      <a:pt x="1106341" y="473682"/>
                      <a:pt x="1093345" y="486677"/>
                    </a:cubicBezTo>
                    <a:cubicBezTo>
                      <a:pt x="1080350" y="499673"/>
                      <a:pt x="1062724" y="506974"/>
                      <a:pt x="1044345" y="506974"/>
                    </a:cubicBezTo>
                    <a:lnTo>
                      <a:pt x="69296" y="506974"/>
                    </a:lnTo>
                    <a:cubicBezTo>
                      <a:pt x="50917" y="506974"/>
                      <a:pt x="33292" y="499673"/>
                      <a:pt x="20296" y="486677"/>
                    </a:cubicBezTo>
                    <a:cubicBezTo>
                      <a:pt x="7301" y="473682"/>
                      <a:pt x="0" y="456056"/>
                      <a:pt x="0" y="437678"/>
                    </a:cubicBezTo>
                    <a:lnTo>
                      <a:pt x="0" y="69296"/>
                    </a:lnTo>
                    <a:cubicBezTo>
                      <a:pt x="0" y="50917"/>
                      <a:pt x="7301" y="33292"/>
                      <a:pt x="20296" y="20296"/>
                    </a:cubicBezTo>
                    <a:cubicBezTo>
                      <a:pt x="33292" y="7301"/>
                      <a:pt x="50917" y="0"/>
                      <a:pt x="69296" y="0"/>
                    </a:cubicBezTo>
                    <a:close/>
                  </a:path>
                </a:pathLst>
              </a:custGeom>
              <a:solidFill>
                <a:srgbClr val="F2C748"/>
              </a:solidFill>
              <a:ln cap="rnd">
                <a:noFill/>
                <a:prstDash val="solid"/>
                <a:round/>
              </a:ln>
            </p:spPr>
            <p:txBody>
              <a:bodyPr/>
              <a:lstStyle/>
              <a:p>
                <a:endParaRPr lang="en-US"/>
              </a:p>
            </p:txBody>
          </p:sp>
          <p:sp>
            <p:nvSpPr>
              <p:cNvPr id="16" name="TextBox 16"/>
              <p:cNvSpPr txBox="1"/>
              <p:nvPr/>
            </p:nvSpPr>
            <p:spPr>
              <a:xfrm>
                <a:off x="0" y="9525"/>
                <a:ext cx="1113641" cy="497449"/>
              </a:xfrm>
              <a:prstGeom prst="rect">
                <a:avLst/>
              </a:prstGeom>
            </p:spPr>
            <p:txBody>
              <a:bodyPr lIns="254000" tIns="254000" rIns="254000" bIns="254000" rtlCol="0" anchor="ctr"/>
              <a:lstStyle/>
              <a:p>
                <a:pPr marL="0" lvl="1" indent="0" algn="ctr">
                  <a:lnSpc>
                    <a:spcPts val="2640"/>
                  </a:lnSpc>
                  <a:spcBef>
                    <a:spcPct val="0"/>
                  </a:spcBef>
                </a:pPr>
                <a:endParaRPr/>
              </a:p>
            </p:txBody>
          </p:sp>
        </p:grpSp>
        <p:sp>
          <p:nvSpPr>
            <p:cNvPr id="17" name="TextBox 17"/>
            <p:cNvSpPr txBox="1"/>
            <p:nvPr/>
          </p:nvSpPr>
          <p:spPr>
            <a:xfrm>
              <a:off x="0" y="307223"/>
              <a:ext cx="4468906"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Phần III</a:t>
              </a:r>
            </a:p>
          </p:txBody>
        </p:sp>
      </p:grpSp>
      <p:grpSp>
        <p:nvGrpSpPr>
          <p:cNvPr id="18" name="Group 18"/>
          <p:cNvGrpSpPr/>
          <p:nvPr/>
        </p:nvGrpSpPr>
        <p:grpSpPr>
          <a:xfrm>
            <a:off x="1504342" y="4273585"/>
            <a:ext cx="3351679" cy="1525818"/>
            <a:chOff x="0" y="0"/>
            <a:chExt cx="4468906" cy="2034423"/>
          </a:xfrm>
        </p:grpSpPr>
        <p:grpSp>
          <p:nvGrpSpPr>
            <p:cNvPr id="19" name="Group 19"/>
            <p:cNvGrpSpPr/>
            <p:nvPr/>
          </p:nvGrpSpPr>
          <p:grpSpPr>
            <a:xfrm>
              <a:off x="0" y="0"/>
              <a:ext cx="4468906" cy="2034423"/>
              <a:chOff x="0" y="0"/>
              <a:chExt cx="1113641" cy="506974"/>
            </a:xfrm>
          </p:grpSpPr>
          <p:sp>
            <p:nvSpPr>
              <p:cNvPr id="20" name="Freeform 20"/>
              <p:cNvSpPr/>
              <p:nvPr/>
            </p:nvSpPr>
            <p:spPr>
              <a:xfrm>
                <a:off x="0" y="0"/>
                <a:ext cx="1113641" cy="506974"/>
              </a:xfrm>
              <a:custGeom>
                <a:avLst/>
                <a:gdLst/>
                <a:ahLst/>
                <a:cxnLst/>
                <a:rect l="l" t="t" r="r" b="b"/>
                <a:pathLst>
                  <a:path w="1113641" h="506974">
                    <a:moveTo>
                      <a:pt x="69296" y="0"/>
                    </a:moveTo>
                    <a:lnTo>
                      <a:pt x="1044345" y="0"/>
                    </a:lnTo>
                    <a:cubicBezTo>
                      <a:pt x="1062724" y="0"/>
                      <a:pt x="1080350" y="7301"/>
                      <a:pt x="1093345" y="20296"/>
                    </a:cubicBezTo>
                    <a:cubicBezTo>
                      <a:pt x="1106341" y="33292"/>
                      <a:pt x="1113641" y="50917"/>
                      <a:pt x="1113641" y="69296"/>
                    </a:cubicBezTo>
                    <a:lnTo>
                      <a:pt x="1113641" y="437678"/>
                    </a:lnTo>
                    <a:cubicBezTo>
                      <a:pt x="1113641" y="456056"/>
                      <a:pt x="1106341" y="473682"/>
                      <a:pt x="1093345" y="486677"/>
                    </a:cubicBezTo>
                    <a:cubicBezTo>
                      <a:pt x="1080350" y="499673"/>
                      <a:pt x="1062724" y="506974"/>
                      <a:pt x="1044345" y="506974"/>
                    </a:cubicBezTo>
                    <a:lnTo>
                      <a:pt x="69296" y="506974"/>
                    </a:lnTo>
                    <a:cubicBezTo>
                      <a:pt x="50917" y="506974"/>
                      <a:pt x="33292" y="499673"/>
                      <a:pt x="20296" y="486677"/>
                    </a:cubicBezTo>
                    <a:cubicBezTo>
                      <a:pt x="7301" y="473682"/>
                      <a:pt x="0" y="456056"/>
                      <a:pt x="0" y="437678"/>
                    </a:cubicBezTo>
                    <a:lnTo>
                      <a:pt x="0" y="69296"/>
                    </a:lnTo>
                    <a:cubicBezTo>
                      <a:pt x="0" y="50917"/>
                      <a:pt x="7301" y="33292"/>
                      <a:pt x="20296" y="20296"/>
                    </a:cubicBezTo>
                    <a:cubicBezTo>
                      <a:pt x="33292" y="7301"/>
                      <a:pt x="50917" y="0"/>
                      <a:pt x="69296" y="0"/>
                    </a:cubicBezTo>
                    <a:close/>
                  </a:path>
                </a:pathLst>
              </a:custGeom>
              <a:solidFill>
                <a:srgbClr val="F2C748"/>
              </a:solidFill>
              <a:ln cap="rnd">
                <a:noFill/>
                <a:prstDash val="solid"/>
                <a:round/>
              </a:ln>
            </p:spPr>
            <p:txBody>
              <a:bodyPr/>
              <a:lstStyle/>
              <a:p>
                <a:endParaRPr lang="en-US"/>
              </a:p>
            </p:txBody>
          </p:sp>
          <p:sp>
            <p:nvSpPr>
              <p:cNvPr id="21" name="TextBox 21"/>
              <p:cNvSpPr txBox="1"/>
              <p:nvPr/>
            </p:nvSpPr>
            <p:spPr>
              <a:xfrm>
                <a:off x="0" y="9525"/>
                <a:ext cx="1113641" cy="497449"/>
              </a:xfrm>
              <a:prstGeom prst="rect">
                <a:avLst/>
              </a:prstGeom>
            </p:spPr>
            <p:txBody>
              <a:bodyPr lIns="254000" tIns="254000" rIns="254000" bIns="254000" rtlCol="0" anchor="ctr"/>
              <a:lstStyle/>
              <a:p>
                <a:pPr marL="0" lvl="1" indent="0" algn="ctr">
                  <a:lnSpc>
                    <a:spcPts val="2640"/>
                  </a:lnSpc>
                  <a:spcBef>
                    <a:spcPct val="0"/>
                  </a:spcBef>
                </a:pPr>
                <a:endParaRPr/>
              </a:p>
            </p:txBody>
          </p:sp>
        </p:grpSp>
        <p:sp>
          <p:nvSpPr>
            <p:cNvPr id="22" name="TextBox 22"/>
            <p:cNvSpPr txBox="1"/>
            <p:nvPr/>
          </p:nvSpPr>
          <p:spPr>
            <a:xfrm>
              <a:off x="0" y="307223"/>
              <a:ext cx="4468906"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Phần II</a:t>
              </a:r>
            </a:p>
          </p:txBody>
        </p:sp>
      </p:grpSp>
      <p:grpSp>
        <p:nvGrpSpPr>
          <p:cNvPr id="23" name="Group 23"/>
          <p:cNvGrpSpPr/>
          <p:nvPr/>
        </p:nvGrpSpPr>
        <p:grpSpPr>
          <a:xfrm>
            <a:off x="5792321" y="2358151"/>
            <a:ext cx="10335944" cy="1525818"/>
            <a:chOff x="0" y="0"/>
            <a:chExt cx="13781259" cy="2034423"/>
          </a:xfrm>
        </p:grpSpPr>
        <p:grpSp>
          <p:nvGrpSpPr>
            <p:cNvPr id="24" name="Group 24"/>
            <p:cNvGrpSpPr/>
            <p:nvPr/>
          </p:nvGrpSpPr>
          <p:grpSpPr>
            <a:xfrm>
              <a:off x="0" y="0"/>
              <a:ext cx="13781259" cy="2034423"/>
              <a:chOff x="0" y="0"/>
              <a:chExt cx="3434259" cy="506974"/>
            </a:xfrm>
          </p:grpSpPr>
          <p:sp>
            <p:nvSpPr>
              <p:cNvPr id="25" name="Freeform 25"/>
              <p:cNvSpPr/>
              <p:nvPr/>
            </p:nvSpPr>
            <p:spPr>
              <a:xfrm>
                <a:off x="0" y="0"/>
                <a:ext cx="3434259" cy="506974"/>
              </a:xfrm>
              <a:custGeom>
                <a:avLst/>
                <a:gdLst/>
                <a:ahLst/>
                <a:cxnLst/>
                <a:rect l="l" t="t" r="r" b="b"/>
                <a:pathLst>
                  <a:path w="3434259" h="506974">
                    <a:moveTo>
                      <a:pt x="18726" y="0"/>
                    </a:moveTo>
                    <a:lnTo>
                      <a:pt x="3415533" y="0"/>
                    </a:lnTo>
                    <a:cubicBezTo>
                      <a:pt x="3420500" y="0"/>
                      <a:pt x="3425263" y="1973"/>
                      <a:pt x="3428774" y="5485"/>
                    </a:cubicBezTo>
                    <a:cubicBezTo>
                      <a:pt x="3432286" y="8996"/>
                      <a:pt x="3434259" y="13759"/>
                      <a:pt x="3434259" y="18726"/>
                    </a:cubicBezTo>
                    <a:lnTo>
                      <a:pt x="3434259" y="488248"/>
                    </a:lnTo>
                    <a:cubicBezTo>
                      <a:pt x="3434259" y="498590"/>
                      <a:pt x="3425875" y="506974"/>
                      <a:pt x="3415533" y="506974"/>
                    </a:cubicBezTo>
                    <a:lnTo>
                      <a:pt x="18726" y="506974"/>
                    </a:lnTo>
                    <a:cubicBezTo>
                      <a:pt x="8384" y="506974"/>
                      <a:pt x="0" y="498590"/>
                      <a:pt x="0" y="488248"/>
                    </a:cubicBezTo>
                    <a:lnTo>
                      <a:pt x="0" y="18726"/>
                    </a:lnTo>
                    <a:cubicBezTo>
                      <a:pt x="0" y="8384"/>
                      <a:pt x="8384" y="0"/>
                      <a:pt x="18726" y="0"/>
                    </a:cubicBezTo>
                    <a:close/>
                  </a:path>
                </a:pathLst>
              </a:custGeom>
              <a:solidFill>
                <a:srgbClr val="FFFFFF"/>
              </a:solidFill>
              <a:ln cap="rnd">
                <a:noFill/>
                <a:prstDash val="solid"/>
                <a:round/>
              </a:ln>
            </p:spPr>
            <p:txBody>
              <a:bodyPr/>
              <a:lstStyle/>
              <a:p>
                <a:endParaRPr lang="en-US"/>
              </a:p>
            </p:txBody>
          </p:sp>
          <p:sp>
            <p:nvSpPr>
              <p:cNvPr id="26" name="TextBox 26"/>
              <p:cNvSpPr txBox="1"/>
              <p:nvPr/>
            </p:nvSpPr>
            <p:spPr>
              <a:xfrm>
                <a:off x="0" y="38100"/>
                <a:ext cx="3434259"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7" name="TextBox 27"/>
            <p:cNvSpPr txBox="1"/>
            <p:nvPr/>
          </p:nvSpPr>
          <p:spPr>
            <a:xfrm>
              <a:off x="0" y="307223"/>
              <a:ext cx="13781259"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Ý tưởng</a:t>
              </a:r>
            </a:p>
          </p:txBody>
        </p:sp>
      </p:grpSp>
      <p:grpSp>
        <p:nvGrpSpPr>
          <p:cNvPr id="28" name="Group 28"/>
          <p:cNvGrpSpPr/>
          <p:nvPr/>
        </p:nvGrpSpPr>
        <p:grpSpPr>
          <a:xfrm>
            <a:off x="5792321" y="8106270"/>
            <a:ext cx="10335944" cy="1525818"/>
            <a:chOff x="0" y="0"/>
            <a:chExt cx="13781259" cy="2034423"/>
          </a:xfrm>
        </p:grpSpPr>
        <p:grpSp>
          <p:nvGrpSpPr>
            <p:cNvPr id="29" name="Group 29"/>
            <p:cNvGrpSpPr/>
            <p:nvPr/>
          </p:nvGrpSpPr>
          <p:grpSpPr>
            <a:xfrm>
              <a:off x="0" y="0"/>
              <a:ext cx="13781259" cy="2034423"/>
              <a:chOff x="0" y="0"/>
              <a:chExt cx="3434259" cy="506974"/>
            </a:xfrm>
          </p:grpSpPr>
          <p:sp>
            <p:nvSpPr>
              <p:cNvPr id="30" name="Freeform 30"/>
              <p:cNvSpPr/>
              <p:nvPr/>
            </p:nvSpPr>
            <p:spPr>
              <a:xfrm>
                <a:off x="0" y="0"/>
                <a:ext cx="3434259" cy="506974"/>
              </a:xfrm>
              <a:custGeom>
                <a:avLst/>
                <a:gdLst/>
                <a:ahLst/>
                <a:cxnLst/>
                <a:rect l="l" t="t" r="r" b="b"/>
                <a:pathLst>
                  <a:path w="3434259" h="506974">
                    <a:moveTo>
                      <a:pt x="18726" y="0"/>
                    </a:moveTo>
                    <a:lnTo>
                      <a:pt x="3415533" y="0"/>
                    </a:lnTo>
                    <a:cubicBezTo>
                      <a:pt x="3420500" y="0"/>
                      <a:pt x="3425263" y="1973"/>
                      <a:pt x="3428774" y="5485"/>
                    </a:cubicBezTo>
                    <a:cubicBezTo>
                      <a:pt x="3432286" y="8996"/>
                      <a:pt x="3434259" y="13759"/>
                      <a:pt x="3434259" y="18726"/>
                    </a:cubicBezTo>
                    <a:lnTo>
                      <a:pt x="3434259" y="488248"/>
                    </a:lnTo>
                    <a:cubicBezTo>
                      <a:pt x="3434259" y="498590"/>
                      <a:pt x="3425875" y="506974"/>
                      <a:pt x="3415533" y="506974"/>
                    </a:cubicBezTo>
                    <a:lnTo>
                      <a:pt x="18726" y="506974"/>
                    </a:lnTo>
                    <a:cubicBezTo>
                      <a:pt x="8384" y="506974"/>
                      <a:pt x="0" y="498590"/>
                      <a:pt x="0" y="488248"/>
                    </a:cubicBezTo>
                    <a:lnTo>
                      <a:pt x="0" y="18726"/>
                    </a:lnTo>
                    <a:cubicBezTo>
                      <a:pt x="0" y="8384"/>
                      <a:pt x="8384" y="0"/>
                      <a:pt x="18726" y="0"/>
                    </a:cubicBezTo>
                    <a:close/>
                  </a:path>
                </a:pathLst>
              </a:custGeom>
              <a:solidFill>
                <a:srgbClr val="FFFFFF"/>
              </a:solidFill>
              <a:ln cap="rnd">
                <a:noFill/>
                <a:prstDash val="solid"/>
                <a:round/>
              </a:ln>
            </p:spPr>
            <p:txBody>
              <a:bodyPr/>
              <a:lstStyle/>
              <a:p>
                <a:endParaRPr lang="en-US"/>
              </a:p>
            </p:txBody>
          </p:sp>
          <p:sp>
            <p:nvSpPr>
              <p:cNvPr id="31" name="TextBox 31"/>
              <p:cNvSpPr txBox="1"/>
              <p:nvPr/>
            </p:nvSpPr>
            <p:spPr>
              <a:xfrm>
                <a:off x="0" y="38100"/>
                <a:ext cx="3434259"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32" name="TextBox 32"/>
            <p:cNvSpPr txBox="1"/>
            <p:nvPr/>
          </p:nvSpPr>
          <p:spPr>
            <a:xfrm>
              <a:off x="0" y="307223"/>
              <a:ext cx="13781259"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Triển khai và hoàn thiện</a:t>
              </a:r>
            </a:p>
          </p:txBody>
        </p:sp>
      </p:grpSp>
      <p:grpSp>
        <p:nvGrpSpPr>
          <p:cNvPr id="33" name="Group 33"/>
          <p:cNvGrpSpPr/>
          <p:nvPr/>
        </p:nvGrpSpPr>
        <p:grpSpPr>
          <a:xfrm>
            <a:off x="5792321" y="6171786"/>
            <a:ext cx="10335944" cy="1525818"/>
            <a:chOff x="0" y="0"/>
            <a:chExt cx="13781259" cy="2034423"/>
          </a:xfrm>
        </p:grpSpPr>
        <p:grpSp>
          <p:nvGrpSpPr>
            <p:cNvPr id="34" name="Group 34"/>
            <p:cNvGrpSpPr/>
            <p:nvPr/>
          </p:nvGrpSpPr>
          <p:grpSpPr>
            <a:xfrm>
              <a:off x="0" y="0"/>
              <a:ext cx="13781259" cy="2034423"/>
              <a:chOff x="0" y="0"/>
              <a:chExt cx="3434259" cy="506974"/>
            </a:xfrm>
          </p:grpSpPr>
          <p:sp>
            <p:nvSpPr>
              <p:cNvPr id="35" name="Freeform 35"/>
              <p:cNvSpPr/>
              <p:nvPr/>
            </p:nvSpPr>
            <p:spPr>
              <a:xfrm>
                <a:off x="0" y="0"/>
                <a:ext cx="3434259" cy="506974"/>
              </a:xfrm>
              <a:custGeom>
                <a:avLst/>
                <a:gdLst/>
                <a:ahLst/>
                <a:cxnLst/>
                <a:rect l="l" t="t" r="r" b="b"/>
                <a:pathLst>
                  <a:path w="3434259" h="506974">
                    <a:moveTo>
                      <a:pt x="18726" y="0"/>
                    </a:moveTo>
                    <a:lnTo>
                      <a:pt x="3415533" y="0"/>
                    </a:lnTo>
                    <a:cubicBezTo>
                      <a:pt x="3420500" y="0"/>
                      <a:pt x="3425263" y="1973"/>
                      <a:pt x="3428774" y="5485"/>
                    </a:cubicBezTo>
                    <a:cubicBezTo>
                      <a:pt x="3432286" y="8996"/>
                      <a:pt x="3434259" y="13759"/>
                      <a:pt x="3434259" y="18726"/>
                    </a:cubicBezTo>
                    <a:lnTo>
                      <a:pt x="3434259" y="488248"/>
                    </a:lnTo>
                    <a:cubicBezTo>
                      <a:pt x="3434259" y="498590"/>
                      <a:pt x="3425875" y="506974"/>
                      <a:pt x="3415533" y="506974"/>
                    </a:cubicBezTo>
                    <a:lnTo>
                      <a:pt x="18726" y="506974"/>
                    </a:lnTo>
                    <a:cubicBezTo>
                      <a:pt x="8384" y="506974"/>
                      <a:pt x="0" y="498590"/>
                      <a:pt x="0" y="488248"/>
                    </a:cubicBezTo>
                    <a:lnTo>
                      <a:pt x="0" y="18726"/>
                    </a:lnTo>
                    <a:cubicBezTo>
                      <a:pt x="0" y="8384"/>
                      <a:pt x="8384" y="0"/>
                      <a:pt x="18726" y="0"/>
                    </a:cubicBezTo>
                    <a:close/>
                  </a:path>
                </a:pathLst>
              </a:custGeom>
              <a:solidFill>
                <a:srgbClr val="FFFFFF"/>
              </a:solidFill>
              <a:ln cap="rnd">
                <a:noFill/>
                <a:prstDash val="solid"/>
                <a:round/>
              </a:ln>
            </p:spPr>
            <p:txBody>
              <a:bodyPr/>
              <a:lstStyle/>
              <a:p>
                <a:endParaRPr lang="en-US"/>
              </a:p>
            </p:txBody>
          </p:sp>
          <p:sp>
            <p:nvSpPr>
              <p:cNvPr id="36" name="TextBox 36"/>
              <p:cNvSpPr txBox="1"/>
              <p:nvPr/>
            </p:nvSpPr>
            <p:spPr>
              <a:xfrm>
                <a:off x="0" y="38100"/>
                <a:ext cx="3434259"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37" name="TextBox 37"/>
            <p:cNvSpPr txBox="1"/>
            <p:nvPr/>
          </p:nvSpPr>
          <p:spPr>
            <a:xfrm>
              <a:off x="0" y="307223"/>
              <a:ext cx="13781259"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Sơ đồ khối</a:t>
              </a:r>
            </a:p>
          </p:txBody>
        </p:sp>
      </p:grpSp>
      <p:grpSp>
        <p:nvGrpSpPr>
          <p:cNvPr id="38" name="Group 38"/>
          <p:cNvGrpSpPr/>
          <p:nvPr/>
        </p:nvGrpSpPr>
        <p:grpSpPr>
          <a:xfrm>
            <a:off x="5792321" y="4264969"/>
            <a:ext cx="10335944" cy="1525818"/>
            <a:chOff x="0" y="0"/>
            <a:chExt cx="13781259" cy="2034423"/>
          </a:xfrm>
        </p:grpSpPr>
        <p:grpSp>
          <p:nvGrpSpPr>
            <p:cNvPr id="39" name="Group 39"/>
            <p:cNvGrpSpPr/>
            <p:nvPr/>
          </p:nvGrpSpPr>
          <p:grpSpPr>
            <a:xfrm>
              <a:off x="0" y="0"/>
              <a:ext cx="13781259" cy="2034423"/>
              <a:chOff x="0" y="0"/>
              <a:chExt cx="3434259" cy="506974"/>
            </a:xfrm>
          </p:grpSpPr>
          <p:sp>
            <p:nvSpPr>
              <p:cNvPr id="40" name="Freeform 40"/>
              <p:cNvSpPr/>
              <p:nvPr/>
            </p:nvSpPr>
            <p:spPr>
              <a:xfrm>
                <a:off x="0" y="0"/>
                <a:ext cx="3434259" cy="506974"/>
              </a:xfrm>
              <a:custGeom>
                <a:avLst/>
                <a:gdLst/>
                <a:ahLst/>
                <a:cxnLst/>
                <a:rect l="l" t="t" r="r" b="b"/>
                <a:pathLst>
                  <a:path w="3434259" h="506974">
                    <a:moveTo>
                      <a:pt x="18726" y="0"/>
                    </a:moveTo>
                    <a:lnTo>
                      <a:pt x="3415533" y="0"/>
                    </a:lnTo>
                    <a:cubicBezTo>
                      <a:pt x="3420500" y="0"/>
                      <a:pt x="3425263" y="1973"/>
                      <a:pt x="3428774" y="5485"/>
                    </a:cubicBezTo>
                    <a:cubicBezTo>
                      <a:pt x="3432286" y="8996"/>
                      <a:pt x="3434259" y="13759"/>
                      <a:pt x="3434259" y="18726"/>
                    </a:cubicBezTo>
                    <a:lnTo>
                      <a:pt x="3434259" y="488248"/>
                    </a:lnTo>
                    <a:cubicBezTo>
                      <a:pt x="3434259" y="498590"/>
                      <a:pt x="3425875" y="506974"/>
                      <a:pt x="3415533" y="506974"/>
                    </a:cubicBezTo>
                    <a:lnTo>
                      <a:pt x="18726" y="506974"/>
                    </a:lnTo>
                    <a:cubicBezTo>
                      <a:pt x="8384" y="506974"/>
                      <a:pt x="0" y="498590"/>
                      <a:pt x="0" y="488248"/>
                    </a:cubicBezTo>
                    <a:lnTo>
                      <a:pt x="0" y="18726"/>
                    </a:lnTo>
                    <a:cubicBezTo>
                      <a:pt x="0" y="8384"/>
                      <a:pt x="8384" y="0"/>
                      <a:pt x="18726" y="0"/>
                    </a:cubicBezTo>
                    <a:close/>
                  </a:path>
                </a:pathLst>
              </a:custGeom>
              <a:solidFill>
                <a:srgbClr val="FFFFFF"/>
              </a:solidFill>
              <a:ln cap="rnd">
                <a:noFill/>
                <a:prstDash val="solid"/>
                <a:round/>
              </a:ln>
            </p:spPr>
            <p:txBody>
              <a:bodyPr/>
              <a:lstStyle/>
              <a:p>
                <a:endParaRPr lang="en-US"/>
              </a:p>
            </p:txBody>
          </p:sp>
          <p:sp>
            <p:nvSpPr>
              <p:cNvPr id="41" name="TextBox 41"/>
              <p:cNvSpPr txBox="1"/>
              <p:nvPr/>
            </p:nvSpPr>
            <p:spPr>
              <a:xfrm>
                <a:off x="0" y="38100"/>
                <a:ext cx="3434259"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42" name="TextBox 42"/>
            <p:cNvSpPr txBox="1"/>
            <p:nvPr/>
          </p:nvSpPr>
          <p:spPr>
            <a:xfrm>
              <a:off x="0" y="307223"/>
              <a:ext cx="13781259"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Chỉ tiêu kỹ thuật</a:t>
              </a:r>
            </a:p>
          </p:txBody>
        </p:sp>
      </p:grpSp>
      <p:grpSp>
        <p:nvGrpSpPr>
          <p:cNvPr id="43" name="Group 43"/>
          <p:cNvGrpSpPr/>
          <p:nvPr/>
        </p:nvGrpSpPr>
        <p:grpSpPr>
          <a:xfrm>
            <a:off x="17328993" y="9368977"/>
            <a:ext cx="646614" cy="666204"/>
            <a:chOff x="0" y="0"/>
            <a:chExt cx="862152" cy="888272"/>
          </a:xfrm>
        </p:grpSpPr>
        <p:grpSp>
          <p:nvGrpSpPr>
            <p:cNvPr id="44" name="Group 44"/>
            <p:cNvGrpSpPr/>
            <p:nvPr/>
          </p:nvGrpSpPr>
          <p:grpSpPr>
            <a:xfrm>
              <a:off x="0" y="0"/>
              <a:ext cx="862152" cy="888272"/>
              <a:chOff x="0" y="0"/>
              <a:chExt cx="278538" cy="286976"/>
            </a:xfrm>
          </p:grpSpPr>
          <p:sp>
            <p:nvSpPr>
              <p:cNvPr id="45" name="Freeform 45"/>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46" name="TextBox 46"/>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47" name="TextBox 47"/>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sp>
        <p:nvSpPr>
          <p:cNvPr id="2" name="Freeform 2"/>
          <p:cNvSpPr/>
          <p:nvPr/>
        </p:nvSpPr>
        <p:spPr>
          <a:xfrm>
            <a:off x="3646477" y="6385986"/>
            <a:ext cx="4637392" cy="4585221"/>
          </a:xfrm>
          <a:custGeom>
            <a:avLst/>
            <a:gdLst/>
            <a:ahLst/>
            <a:cxnLst/>
            <a:rect l="l" t="t" r="r" b="b"/>
            <a:pathLst>
              <a:path w="4637392" h="4585221">
                <a:moveTo>
                  <a:pt x="0" y="0"/>
                </a:moveTo>
                <a:lnTo>
                  <a:pt x="4637392" y="0"/>
                </a:lnTo>
                <a:lnTo>
                  <a:pt x="4637392" y="4585221"/>
                </a:lnTo>
                <a:lnTo>
                  <a:pt x="0" y="4585221"/>
                </a:lnTo>
                <a:lnTo>
                  <a:pt x="0" y="0"/>
                </a:lnTo>
                <a:close/>
              </a:path>
            </a:pathLst>
          </a:custGeom>
          <a:blipFill>
            <a:blip r:embed="rId2"/>
            <a:stretch>
              <a:fillRect/>
            </a:stretch>
          </a:blipFill>
        </p:spPr>
        <p:txBody>
          <a:bodyPr/>
          <a:lstStyle/>
          <a:p>
            <a:endParaRPr lang="en-US"/>
          </a:p>
        </p:txBody>
      </p:sp>
      <p:sp>
        <p:nvSpPr>
          <p:cNvPr id="3" name="Freeform 3"/>
          <p:cNvSpPr/>
          <p:nvPr/>
        </p:nvSpPr>
        <p:spPr>
          <a:xfrm>
            <a:off x="10342539" y="6621197"/>
            <a:ext cx="4868125" cy="4114800"/>
          </a:xfrm>
          <a:custGeom>
            <a:avLst/>
            <a:gdLst/>
            <a:ahLst/>
            <a:cxnLst/>
            <a:rect l="l" t="t" r="r" b="b"/>
            <a:pathLst>
              <a:path w="4868125" h="4114800">
                <a:moveTo>
                  <a:pt x="0" y="0"/>
                </a:moveTo>
                <a:lnTo>
                  <a:pt x="4868125" y="0"/>
                </a:lnTo>
                <a:lnTo>
                  <a:pt x="48681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681234" y="1419225"/>
            <a:ext cx="14925533" cy="4181351"/>
          </a:xfrm>
          <a:prstGeom prst="rect">
            <a:avLst/>
          </a:prstGeom>
        </p:spPr>
        <p:txBody>
          <a:bodyPr lIns="0" tIns="0" rIns="0" bIns="0" rtlCol="0" anchor="t">
            <a:spAutoFit/>
          </a:bodyPr>
          <a:lstStyle/>
          <a:p>
            <a:pPr algn="ctr">
              <a:lnSpc>
                <a:spcPts val="15956"/>
              </a:lnSpc>
            </a:pPr>
            <a:r>
              <a:rPr lang="en-US" sz="16796" spc="503">
                <a:solidFill>
                  <a:srgbClr val="FFFFFF"/>
                </a:solidFill>
                <a:latin typeface="Itim"/>
              </a:rPr>
              <a:t>PHẦN I </a:t>
            </a:r>
          </a:p>
          <a:p>
            <a:pPr algn="ctr">
              <a:lnSpc>
                <a:spcPts val="15956"/>
              </a:lnSpc>
            </a:pPr>
            <a:r>
              <a:rPr lang="en-US" sz="16796" spc="503">
                <a:solidFill>
                  <a:srgbClr val="17214F"/>
                </a:solidFill>
                <a:latin typeface="Itim"/>
              </a:rPr>
              <a:t>Ý TƯỞNG</a:t>
            </a:r>
          </a:p>
        </p:txBody>
      </p:sp>
      <p:grpSp>
        <p:nvGrpSpPr>
          <p:cNvPr id="5" name="Group 5"/>
          <p:cNvGrpSpPr/>
          <p:nvPr/>
        </p:nvGrpSpPr>
        <p:grpSpPr>
          <a:xfrm>
            <a:off x="17328993" y="9368977"/>
            <a:ext cx="646614" cy="666204"/>
            <a:chOff x="0" y="0"/>
            <a:chExt cx="862152" cy="888272"/>
          </a:xfrm>
        </p:grpSpPr>
        <p:grpSp>
          <p:nvGrpSpPr>
            <p:cNvPr id="6" name="Group 6"/>
            <p:cNvGrpSpPr/>
            <p:nvPr/>
          </p:nvGrpSpPr>
          <p:grpSpPr>
            <a:xfrm>
              <a:off x="0" y="0"/>
              <a:ext cx="862152" cy="888272"/>
              <a:chOff x="0" y="0"/>
              <a:chExt cx="278538" cy="286976"/>
            </a:xfrm>
          </p:grpSpPr>
          <p:sp>
            <p:nvSpPr>
              <p:cNvPr id="7" name="Freeform 7"/>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8" name="TextBox 8"/>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9" name="TextBox 9"/>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5</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7468429" y="-2500374"/>
            <a:ext cx="3351679" cy="1525818"/>
            <a:chOff x="0" y="0"/>
            <a:chExt cx="4468906" cy="2034423"/>
          </a:xfrm>
        </p:grpSpPr>
        <p:grpSp>
          <p:nvGrpSpPr>
            <p:cNvPr id="3" name="Group 3"/>
            <p:cNvGrpSpPr/>
            <p:nvPr/>
          </p:nvGrpSpPr>
          <p:grpSpPr>
            <a:xfrm>
              <a:off x="0" y="0"/>
              <a:ext cx="4468906" cy="2034423"/>
              <a:chOff x="0" y="0"/>
              <a:chExt cx="1113641" cy="506974"/>
            </a:xfrm>
          </p:grpSpPr>
          <p:sp>
            <p:nvSpPr>
              <p:cNvPr id="4" name="Freeform 4"/>
              <p:cNvSpPr/>
              <p:nvPr/>
            </p:nvSpPr>
            <p:spPr>
              <a:xfrm>
                <a:off x="0" y="0"/>
                <a:ext cx="1113641" cy="506974"/>
              </a:xfrm>
              <a:custGeom>
                <a:avLst/>
                <a:gdLst/>
                <a:ahLst/>
                <a:cxnLst/>
                <a:rect l="l" t="t" r="r" b="b"/>
                <a:pathLst>
                  <a:path w="1113641" h="506974">
                    <a:moveTo>
                      <a:pt x="69296" y="0"/>
                    </a:moveTo>
                    <a:lnTo>
                      <a:pt x="1044345" y="0"/>
                    </a:lnTo>
                    <a:cubicBezTo>
                      <a:pt x="1062724" y="0"/>
                      <a:pt x="1080350" y="7301"/>
                      <a:pt x="1093345" y="20296"/>
                    </a:cubicBezTo>
                    <a:cubicBezTo>
                      <a:pt x="1106341" y="33292"/>
                      <a:pt x="1113641" y="50917"/>
                      <a:pt x="1113641" y="69296"/>
                    </a:cubicBezTo>
                    <a:lnTo>
                      <a:pt x="1113641" y="437678"/>
                    </a:lnTo>
                    <a:cubicBezTo>
                      <a:pt x="1113641" y="456056"/>
                      <a:pt x="1106341" y="473682"/>
                      <a:pt x="1093345" y="486677"/>
                    </a:cubicBezTo>
                    <a:cubicBezTo>
                      <a:pt x="1080350" y="499673"/>
                      <a:pt x="1062724" y="506974"/>
                      <a:pt x="1044345" y="506974"/>
                    </a:cubicBezTo>
                    <a:lnTo>
                      <a:pt x="69296" y="506974"/>
                    </a:lnTo>
                    <a:cubicBezTo>
                      <a:pt x="50917" y="506974"/>
                      <a:pt x="33292" y="499673"/>
                      <a:pt x="20296" y="486677"/>
                    </a:cubicBezTo>
                    <a:cubicBezTo>
                      <a:pt x="7301" y="473682"/>
                      <a:pt x="0" y="456056"/>
                      <a:pt x="0" y="437678"/>
                    </a:cubicBezTo>
                    <a:lnTo>
                      <a:pt x="0" y="69296"/>
                    </a:lnTo>
                    <a:cubicBezTo>
                      <a:pt x="0" y="50917"/>
                      <a:pt x="7301" y="33292"/>
                      <a:pt x="20296" y="20296"/>
                    </a:cubicBezTo>
                    <a:cubicBezTo>
                      <a:pt x="33292" y="7301"/>
                      <a:pt x="50917" y="0"/>
                      <a:pt x="69296" y="0"/>
                    </a:cubicBezTo>
                    <a:close/>
                  </a:path>
                </a:pathLst>
              </a:custGeom>
              <a:solidFill>
                <a:srgbClr val="F2C748"/>
              </a:solidFill>
              <a:ln cap="rnd">
                <a:noFill/>
                <a:prstDash val="solid"/>
                <a:round/>
              </a:ln>
            </p:spPr>
            <p:txBody>
              <a:bodyPr/>
              <a:lstStyle/>
              <a:p>
                <a:endParaRPr lang="en-US"/>
              </a:p>
            </p:txBody>
          </p:sp>
          <p:sp>
            <p:nvSpPr>
              <p:cNvPr id="5" name="TextBox 5"/>
              <p:cNvSpPr txBox="1"/>
              <p:nvPr/>
            </p:nvSpPr>
            <p:spPr>
              <a:xfrm>
                <a:off x="0" y="9525"/>
                <a:ext cx="1113641" cy="497449"/>
              </a:xfrm>
              <a:prstGeom prst="rect">
                <a:avLst/>
              </a:prstGeom>
            </p:spPr>
            <p:txBody>
              <a:bodyPr lIns="254000" tIns="254000" rIns="254000" bIns="254000" rtlCol="0" anchor="ctr"/>
              <a:lstStyle/>
              <a:p>
                <a:pPr marL="0" lvl="1" indent="0" algn="ctr">
                  <a:lnSpc>
                    <a:spcPts val="2640"/>
                  </a:lnSpc>
                  <a:spcBef>
                    <a:spcPct val="0"/>
                  </a:spcBef>
                </a:pPr>
                <a:endParaRPr/>
              </a:p>
            </p:txBody>
          </p:sp>
        </p:grpSp>
        <p:sp>
          <p:nvSpPr>
            <p:cNvPr id="6" name="TextBox 6"/>
            <p:cNvSpPr txBox="1"/>
            <p:nvPr/>
          </p:nvSpPr>
          <p:spPr>
            <a:xfrm>
              <a:off x="0" y="307223"/>
              <a:ext cx="4468906"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What</a:t>
              </a:r>
            </a:p>
          </p:txBody>
        </p:sp>
      </p:grpSp>
      <p:grpSp>
        <p:nvGrpSpPr>
          <p:cNvPr id="7" name="Group 7"/>
          <p:cNvGrpSpPr/>
          <p:nvPr/>
        </p:nvGrpSpPr>
        <p:grpSpPr>
          <a:xfrm>
            <a:off x="687359" y="1915525"/>
            <a:ext cx="8828708" cy="2161629"/>
            <a:chOff x="0" y="0"/>
            <a:chExt cx="11771610" cy="2882172"/>
          </a:xfrm>
        </p:grpSpPr>
        <p:grpSp>
          <p:nvGrpSpPr>
            <p:cNvPr id="8" name="Group 8"/>
            <p:cNvGrpSpPr/>
            <p:nvPr/>
          </p:nvGrpSpPr>
          <p:grpSpPr>
            <a:xfrm>
              <a:off x="0" y="0"/>
              <a:ext cx="11771610" cy="2882172"/>
              <a:chOff x="0" y="0"/>
              <a:chExt cx="3803087" cy="931151"/>
            </a:xfrm>
          </p:grpSpPr>
          <p:sp>
            <p:nvSpPr>
              <p:cNvPr id="9" name="Freeform 9"/>
              <p:cNvSpPr/>
              <p:nvPr/>
            </p:nvSpPr>
            <p:spPr>
              <a:xfrm>
                <a:off x="0" y="0"/>
                <a:ext cx="3803087" cy="931151"/>
              </a:xfrm>
              <a:custGeom>
                <a:avLst/>
                <a:gdLst/>
                <a:ahLst/>
                <a:cxnLst/>
                <a:rect l="l" t="t" r="r" b="b"/>
                <a:pathLst>
                  <a:path w="3803087" h="931151">
                    <a:moveTo>
                      <a:pt x="37201" y="0"/>
                    </a:moveTo>
                    <a:lnTo>
                      <a:pt x="3765886" y="0"/>
                    </a:lnTo>
                    <a:cubicBezTo>
                      <a:pt x="3775752" y="0"/>
                      <a:pt x="3785215" y="3919"/>
                      <a:pt x="3792191" y="10896"/>
                    </a:cubicBezTo>
                    <a:cubicBezTo>
                      <a:pt x="3799168" y="17873"/>
                      <a:pt x="3803087" y="27335"/>
                      <a:pt x="3803087" y="37201"/>
                    </a:cubicBezTo>
                    <a:lnTo>
                      <a:pt x="3803087" y="893950"/>
                    </a:lnTo>
                    <a:cubicBezTo>
                      <a:pt x="3803087" y="914496"/>
                      <a:pt x="3786432" y="931151"/>
                      <a:pt x="3765886" y="931151"/>
                    </a:cubicBezTo>
                    <a:lnTo>
                      <a:pt x="37201" y="931151"/>
                    </a:lnTo>
                    <a:cubicBezTo>
                      <a:pt x="27335" y="931151"/>
                      <a:pt x="17873" y="927232"/>
                      <a:pt x="10896" y="920255"/>
                    </a:cubicBezTo>
                    <a:cubicBezTo>
                      <a:pt x="3919" y="913279"/>
                      <a:pt x="0" y="903816"/>
                      <a:pt x="0" y="893950"/>
                    </a:cubicBezTo>
                    <a:lnTo>
                      <a:pt x="0" y="37201"/>
                    </a:lnTo>
                    <a:cubicBezTo>
                      <a:pt x="0" y="27335"/>
                      <a:pt x="3919" y="17873"/>
                      <a:pt x="10896" y="10896"/>
                    </a:cubicBezTo>
                    <a:cubicBezTo>
                      <a:pt x="17873" y="3919"/>
                      <a:pt x="27335" y="0"/>
                      <a:pt x="37201" y="0"/>
                    </a:cubicBezTo>
                    <a:close/>
                  </a:path>
                </a:pathLst>
              </a:custGeom>
              <a:solidFill>
                <a:srgbClr val="FFFFFF"/>
              </a:solidFill>
              <a:ln cap="rnd">
                <a:noFill/>
                <a:prstDash val="solid"/>
                <a:round/>
              </a:ln>
            </p:spPr>
            <p:txBody>
              <a:bodyPr/>
              <a:lstStyle/>
              <a:p>
                <a:endParaRPr lang="en-US"/>
              </a:p>
            </p:txBody>
          </p:sp>
          <p:sp>
            <p:nvSpPr>
              <p:cNvPr id="10" name="TextBox 10"/>
              <p:cNvSpPr txBox="1"/>
              <p:nvPr/>
            </p:nvSpPr>
            <p:spPr>
              <a:xfrm>
                <a:off x="0" y="38100"/>
                <a:ext cx="3803087" cy="893051"/>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1" name="TextBox 11"/>
            <p:cNvSpPr txBox="1"/>
            <p:nvPr/>
          </p:nvSpPr>
          <p:spPr>
            <a:xfrm>
              <a:off x="0" y="227448"/>
              <a:ext cx="11771610" cy="2409825"/>
            </a:xfrm>
            <a:prstGeom prst="rect">
              <a:avLst/>
            </a:prstGeom>
          </p:spPr>
          <p:txBody>
            <a:bodyPr lIns="0" tIns="0" rIns="0" bIns="0" rtlCol="0" anchor="t">
              <a:spAutoFit/>
            </a:bodyPr>
            <a:lstStyle/>
            <a:p>
              <a:pPr marL="0" lvl="1" indent="0" algn="ctr">
                <a:lnSpc>
                  <a:spcPts val="4799"/>
                </a:lnSpc>
                <a:spcBef>
                  <a:spcPct val="0"/>
                </a:spcBef>
              </a:pPr>
              <a:r>
                <a:rPr lang="en-US" sz="3999">
                  <a:solidFill>
                    <a:srgbClr val="000000"/>
                  </a:solidFill>
                  <a:latin typeface="Itim"/>
                </a:rPr>
                <a:t>Tạo âm thanh lớn báo hiệu sự hiện diện của xe cảnh sát hoặc tình huống khẩn cấp</a:t>
              </a:r>
            </a:p>
          </p:txBody>
        </p:sp>
      </p:grpSp>
      <p:grpSp>
        <p:nvGrpSpPr>
          <p:cNvPr id="12" name="Group 12"/>
          <p:cNvGrpSpPr/>
          <p:nvPr/>
        </p:nvGrpSpPr>
        <p:grpSpPr>
          <a:xfrm>
            <a:off x="687359" y="6498673"/>
            <a:ext cx="8828708" cy="2161629"/>
            <a:chOff x="0" y="0"/>
            <a:chExt cx="11771610" cy="2882172"/>
          </a:xfrm>
        </p:grpSpPr>
        <p:grpSp>
          <p:nvGrpSpPr>
            <p:cNvPr id="13" name="Group 13"/>
            <p:cNvGrpSpPr/>
            <p:nvPr/>
          </p:nvGrpSpPr>
          <p:grpSpPr>
            <a:xfrm>
              <a:off x="0" y="0"/>
              <a:ext cx="11771610" cy="2882172"/>
              <a:chOff x="0" y="0"/>
              <a:chExt cx="3803087" cy="931151"/>
            </a:xfrm>
          </p:grpSpPr>
          <p:sp>
            <p:nvSpPr>
              <p:cNvPr id="14" name="Freeform 14"/>
              <p:cNvSpPr/>
              <p:nvPr/>
            </p:nvSpPr>
            <p:spPr>
              <a:xfrm>
                <a:off x="0" y="0"/>
                <a:ext cx="3803087" cy="931151"/>
              </a:xfrm>
              <a:custGeom>
                <a:avLst/>
                <a:gdLst/>
                <a:ahLst/>
                <a:cxnLst/>
                <a:rect l="l" t="t" r="r" b="b"/>
                <a:pathLst>
                  <a:path w="3803087" h="931151">
                    <a:moveTo>
                      <a:pt x="37201" y="0"/>
                    </a:moveTo>
                    <a:lnTo>
                      <a:pt x="3765886" y="0"/>
                    </a:lnTo>
                    <a:cubicBezTo>
                      <a:pt x="3775752" y="0"/>
                      <a:pt x="3785215" y="3919"/>
                      <a:pt x="3792191" y="10896"/>
                    </a:cubicBezTo>
                    <a:cubicBezTo>
                      <a:pt x="3799168" y="17873"/>
                      <a:pt x="3803087" y="27335"/>
                      <a:pt x="3803087" y="37201"/>
                    </a:cubicBezTo>
                    <a:lnTo>
                      <a:pt x="3803087" y="893950"/>
                    </a:lnTo>
                    <a:cubicBezTo>
                      <a:pt x="3803087" y="914496"/>
                      <a:pt x="3786432" y="931151"/>
                      <a:pt x="3765886" y="931151"/>
                    </a:cubicBezTo>
                    <a:lnTo>
                      <a:pt x="37201" y="931151"/>
                    </a:lnTo>
                    <a:cubicBezTo>
                      <a:pt x="27335" y="931151"/>
                      <a:pt x="17873" y="927232"/>
                      <a:pt x="10896" y="920255"/>
                    </a:cubicBezTo>
                    <a:cubicBezTo>
                      <a:pt x="3919" y="913279"/>
                      <a:pt x="0" y="903816"/>
                      <a:pt x="0" y="893950"/>
                    </a:cubicBezTo>
                    <a:lnTo>
                      <a:pt x="0" y="37201"/>
                    </a:lnTo>
                    <a:cubicBezTo>
                      <a:pt x="0" y="27335"/>
                      <a:pt x="3919" y="17873"/>
                      <a:pt x="10896" y="10896"/>
                    </a:cubicBezTo>
                    <a:cubicBezTo>
                      <a:pt x="17873" y="3919"/>
                      <a:pt x="27335" y="0"/>
                      <a:pt x="37201" y="0"/>
                    </a:cubicBezTo>
                    <a:close/>
                  </a:path>
                </a:pathLst>
              </a:custGeom>
              <a:solidFill>
                <a:srgbClr val="FFFFFF"/>
              </a:solidFill>
              <a:ln cap="rnd">
                <a:noFill/>
                <a:prstDash val="solid"/>
                <a:round/>
              </a:ln>
            </p:spPr>
            <p:txBody>
              <a:bodyPr/>
              <a:lstStyle/>
              <a:p>
                <a:endParaRPr lang="en-US"/>
              </a:p>
            </p:txBody>
          </p:sp>
          <p:sp>
            <p:nvSpPr>
              <p:cNvPr id="15" name="TextBox 15"/>
              <p:cNvSpPr txBox="1"/>
              <p:nvPr/>
            </p:nvSpPr>
            <p:spPr>
              <a:xfrm>
                <a:off x="0" y="38100"/>
                <a:ext cx="3803087" cy="893051"/>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6" name="TextBox 16"/>
            <p:cNvSpPr txBox="1"/>
            <p:nvPr/>
          </p:nvSpPr>
          <p:spPr>
            <a:xfrm>
              <a:off x="0" y="227448"/>
              <a:ext cx="11771610" cy="2409825"/>
            </a:xfrm>
            <a:prstGeom prst="rect">
              <a:avLst/>
            </a:prstGeom>
          </p:spPr>
          <p:txBody>
            <a:bodyPr lIns="0" tIns="0" rIns="0" bIns="0" rtlCol="0" anchor="t">
              <a:spAutoFit/>
            </a:bodyPr>
            <a:lstStyle/>
            <a:p>
              <a:pPr marL="0" lvl="1" indent="0" algn="ctr">
                <a:lnSpc>
                  <a:spcPts val="4799"/>
                </a:lnSpc>
                <a:spcBef>
                  <a:spcPct val="0"/>
                </a:spcBef>
              </a:pPr>
              <a:r>
                <a:rPr lang="en-US" sz="3999">
                  <a:solidFill>
                    <a:srgbClr val="000000"/>
                  </a:solidFill>
                  <a:latin typeface="Itim"/>
                </a:rPr>
                <a:t>Sử dụng trên xe cảnh sát, xe cứu hỏa, xe cứu thương và các phương tiện khẩn cấp khác</a:t>
              </a:r>
            </a:p>
          </p:txBody>
        </p:sp>
      </p:grpSp>
      <p:sp>
        <p:nvSpPr>
          <p:cNvPr id="17" name="Freeform 17"/>
          <p:cNvSpPr/>
          <p:nvPr/>
        </p:nvSpPr>
        <p:spPr>
          <a:xfrm>
            <a:off x="10151249" y="719572"/>
            <a:ext cx="7589224" cy="4553535"/>
          </a:xfrm>
          <a:custGeom>
            <a:avLst/>
            <a:gdLst/>
            <a:ahLst/>
            <a:cxnLst/>
            <a:rect l="l" t="t" r="r" b="b"/>
            <a:pathLst>
              <a:path w="7589224" h="4553535">
                <a:moveTo>
                  <a:pt x="0" y="0"/>
                </a:moveTo>
                <a:lnTo>
                  <a:pt x="7589224" y="0"/>
                </a:lnTo>
                <a:lnTo>
                  <a:pt x="7589224" y="4553535"/>
                </a:lnTo>
                <a:lnTo>
                  <a:pt x="0" y="4553535"/>
                </a:lnTo>
                <a:lnTo>
                  <a:pt x="0" y="0"/>
                </a:lnTo>
                <a:close/>
              </a:path>
            </a:pathLst>
          </a:custGeom>
          <a:blipFill>
            <a:blip r:embed="rId2"/>
            <a:stretch>
              <a:fillRect/>
            </a:stretch>
          </a:blipFill>
        </p:spPr>
        <p:txBody>
          <a:bodyPr/>
          <a:lstStyle/>
          <a:p>
            <a:endParaRPr lang="en-US"/>
          </a:p>
        </p:txBody>
      </p:sp>
      <p:grpSp>
        <p:nvGrpSpPr>
          <p:cNvPr id="18" name="Group 18"/>
          <p:cNvGrpSpPr/>
          <p:nvPr/>
        </p:nvGrpSpPr>
        <p:grpSpPr>
          <a:xfrm>
            <a:off x="10151249" y="5665464"/>
            <a:ext cx="7589224" cy="3828048"/>
            <a:chOff x="0" y="0"/>
            <a:chExt cx="10118966" cy="5104064"/>
          </a:xfrm>
        </p:grpSpPr>
        <p:sp>
          <p:nvSpPr>
            <p:cNvPr id="19" name="Freeform 19"/>
            <p:cNvSpPr/>
            <p:nvPr/>
          </p:nvSpPr>
          <p:spPr>
            <a:xfrm>
              <a:off x="5104064" y="0"/>
              <a:ext cx="5014902" cy="5104064"/>
            </a:xfrm>
            <a:custGeom>
              <a:avLst/>
              <a:gdLst/>
              <a:ahLst/>
              <a:cxnLst/>
              <a:rect l="l" t="t" r="r" b="b"/>
              <a:pathLst>
                <a:path w="5014902" h="5104064">
                  <a:moveTo>
                    <a:pt x="0" y="0"/>
                  </a:moveTo>
                  <a:lnTo>
                    <a:pt x="5014902" y="0"/>
                  </a:lnTo>
                  <a:lnTo>
                    <a:pt x="5014902" y="5104064"/>
                  </a:lnTo>
                  <a:lnTo>
                    <a:pt x="0" y="5104064"/>
                  </a:lnTo>
                  <a:lnTo>
                    <a:pt x="0" y="0"/>
                  </a:lnTo>
                  <a:close/>
                </a:path>
              </a:pathLst>
            </a:custGeom>
            <a:blipFill>
              <a:blip r:embed="rId3"/>
              <a:stretch>
                <a:fillRect t="-24076" r="-3611" b="-11658"/>
              </a:stretch>
            </a:blipFill>
          </p:spPr>
          <p:txBody>
            <a:bodyPr/>
            <a:lstStyle/>
            <a:p>
              <a:endParaRPr lang="en-US"/>
            </a:p>
          </p:txBody>
        </p:sp>
        <p:sp>
          <p:nvSpPr>
            <p:cNvPr id="20" name="Freeform 20"/>
            <p:cNvSpPr/>
            <p:nvPr/>
          </p:nvSpPr>
          <p:spPr>
            <a:xfrm>
              <a:off x="0" y="0"/>
              <a:ext cx="5104064" cy="5104064"/>
            </a:xfrm>
            <a:custGeom>
              <a:avLst/>
              <a:gdLst/>
              <a:ahLst/>
              <a:cxnLst/>
              <a:rect l="l" t="t" r="r" b="b"/>
              <a:pathLst>
                <a:path w="5104064" h="5104064">
                  <a:moveTo>
                    <a:pt x="0" y="0"/>
                  </a:moveTo>
                  <a:lnTo>
                    <a:pt x="5104064" y="0"/>
                  </a:lnTo>
                  <a:lnTo>
                    <a:pt x="5104064" y="5104064"/>
                  </a:lnTo>
                  <a:lnTo>
                    <a:pt x="0" y="5104064"/>
                  </a:lnTo>
                  <a:lnTo>
                    <a:pt x="0" y="0"/>
                  </a:lnTo>
                  <a:close/>
                </a:path>
              </a:pathLst>
            </a:custGeom>
            <a:blipFill>
              <a:blip r:embed="rId4"/>
              <a:stretch>
                <a:fillRect/>
              </a:stretch>
            </a:blipFill>
          </p:spPr>
          <p:txBody>
            <a:bodyPr/>
            <a:lstStyle/>
            <a:p>
              <a:endParaRPr lang="en-US"/>
            </a:p>
          </p:txBody>
        </p:sp>
      </p:grpSp>
      <p:grpSp>
        <p:nvGrpSpPr>
          <p:cNvPr id="21" name="Group 21"/>
          <p:cNvGrpSpPr/>
          <p:nvPr/>
        </p:nvGrpSpPr>
        <p:grpSpPr>
          <a:xfrm>
            <a:off x="17328993" y="9368977"/>
            <a:ext cx="646614" cy="666204"/>
            <a:chOff x="0" y="0"/>
            <a:chExt cx="862152" cy="888272"/>
          </a:xfrm>
        </p:grpSpPr>
        <p:grpSp>
          <p:nvGrpSpPr>
            <p:cNvPr id="22" name="Group 22"/>
            <p:cNvGrpSpPr/>
            <p:nvPr/>
          </p:nvGrpSpPr>
          <p:grpSpPr>
            <a:xfrm>
              <a:off x="0" y="0"/>
              <a:ext cx="862152" cy="888272"/>
              <a:chOff x="0" y="0"/>
              <a:chExt cx="278538" cy="286976"/>
            </a:xfrm>
          </p:grpSpPr>
          <p:sp>
            <p:nvSpPr>
              <p:cNvPr id="23" name="Freeform 23"/>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24" name="TextBox 24"/>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5" name="TextBox 25"/>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6</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pSp>
        <p:nvGrpSpPr>
          <p:cNvPr id="2" name="Group 2"/>
          <p:cNvGrpSpPr/>
          <p:nvPr/>
        </p:nvGrpSpPr>
        <p:grpSpPr>
          <a:xfrm>
            <a:off x="7468429" y="-2500374"/>
            <a:ext cx="3351679" cy="1525818"/>
            <a:chOff x="0" y="0"/>
            <a:chExt cx="4468906" cy="2034423"/>
          </a:xfrm>
        </p:grpSpPr>
        <p:grpSp>
          <p:nvGrpSpPr>
            <p:cNvPr id="3" name="Group 3"/>
            <p:cNvGrpSpPr/>
            <p:nvPr/>
          </p:nvGrpSpPr>
          <p:grpSpPr>
            <a:xfrm>
              <a:off x="0" y="0"/>
              <a:ext cx="4468906" cy="2034423"/>
              <a:chOff x="0" y="0"/>
              <a:chExt cx="1113641" cy="506974"/>
            </a:xfrm>
          </p:grpSpPr>
          <p:sp>
            <p:nvSpPr>
              <p:cNvPr id="4" name="Freeform 4"/>
              <p:cNvSpPr/>
              <p:nvPr/>
            </p:nvSpPr>
            <p:spPr>
              <a:xfrm>
                <a:off x="0" y="0"/>
                <a:ext cx="1113641" cy="506974"/>
              </a:xfrm>
              <a:custGeom>
                <a:avLst/>
                <a:gdLst/>
                <a:ahLst/>
                <a:cxnLst/>
                <a:rect l="l" t="t" r="r" b="b"/>
                <a:pathLst>
                  <a:path w="1113641" h="506974">
                    <a:moveTo>
                      <a:pt x="69296" y="0"/>
                    </a:moveTo>
                    <a:lnTo>
                      <a:pt x="1044345" y="0"/>
                    </a:lnTo>
                    <a:cubicBezTo>
                      <a:pt x="1062724" y="0"/>
                      <a:pt x="1080350" y="7301"/>
                      <a:pt x="1093345" y="20296"/>
                    </a:cubicBezTo>
                    <a:cubicBezTo>
                      <a:pt x="1106341" y="33292"/>
                      <a:pt x="1113641" y="50917"/>
                      <a:pt x="1113641" y="69296"/>
                    </a:cubicBezTo>
                    <a:lnTo>
                      <a:pt x="1113641" y="437678"/>
                    </a:lnTo>
                    <a:cubicBezTo>
                      <a:pt x="1113641" y="456056"/>
                      <a:pt x="1106341" y="473682"/>
                      <a:pt x="1093345" y="486677"/>
                    </a:cubicBezTo>
                    <a:cubicBezTo>
                      <a:pt x="1080350" y="499673"/>
                      <a:pt x="1062724" y="506974"/>
                      <a:pt x="1044345" y="506974"/>
                    </a:cubicBezTo>
                    <a:lnTo>
                      <a:pt x="69296" y="506974"/>
                    </a:lnTo>
                    <a:cubicBezTo>
                      <a:pt x="50917" y="506974"/>
                      <a:pt x="33292" y="499673"/>
                      <a:pt x="20296" y="486677"/>
                    </a:cubicBezTo>
                    <a:cubicBezTo>
                      <a:pt x="7301" y="473682"/>
                      <a:pt x="0" y="456056"/>
                      <a:pt x="0" y="437678"/>
                    </a:cubicBezTo>
                    <a:lnTo>
                      <a:pt x="0" y="69296"/>
                    </a:lnTo>
                    <a:cubicBezTo>
                      <a:pt x="0" y="50917"/>
                      <a:pt x="7301" y="33292"/>
                      <a:pt x="20296" y="20296"/>
                    </a:cubicBezTo>
                    <a:cubicBezTo>
                      <a:pt x="33292" y="7301"/>
                      <a:pt x="50917" y="0"/>
                      <a:pt x="69296" y="0"/>
                    </a:cubicBezTo>
                    <a:close/>
                  </a:path>
                </a:pathLst>
              </a:custGeom>
              <a:solidFill>
                <a:srgbClr val="F2C748"/>
              </a:solidFill>
              <a:ln cap="rnd">
                <a:noFill/>
                <a:prstDash val="solid"/>
                <a:round/>
              </a:ln>
            </p:spPr>
            <p:txBody>
              <a:bodyPr/>
              <a:lstStyle/>
              <a:p>
                <a:endParaRPr lang="en-US"/>
              </a:p>
            </p:txBody>
          </p:sp>
          <p:sp>
            <p:nvSpPr>
              <p:cNvPr id="5" name="TextBox 5"/>
              <p:cNvSpPr txBox="1"/>
              <p:nvPr/>
            </p:nvSpPr>
            <p:spPr>
              <a:xfrm>
                <a:off x="0" y="9525"/>
                <a:ext cx="1113641" cy="497449"/>
              </a:xfrm>
              <a:prstGeom prst="rect">
                <a:avLst/>
              </a:prstGeom>
            </p:spPr>
            <p:txBody>
              <a:bodyPr lIns="254000" tIns="254000" rIns="254000" bIns="254000" rtlCol="0" anchor="ctr"/>
              <a:lstStyle/>
              <a:p>
                <a:pPr marL="0" lvl="1" indent="0" algn="ctr">
                  <a:lnSpc>
                    <a:spcPts val="2640"/>
                  </a:lnSpc>
                  <a:spcBef>
                    <a:spcPct val="0"/>
                  </a:spcBef>
                </a:pPr>
                <a:endParaRPr/>
              </a:p>
            </p:txBody>
          </p:sp>
        </p:grpSp>
        <p:sp>
          <p:nvSpPr>
            <p:cNvPr id="6" name="TextBox 6"/>
            <p:cNvSpPr txBox="1"/>
            <p:nvPr/>
          </p:nvSpPr>
          <p:spPr>
            <a:xfrm>
              <a:off x="0" y="307223"/>
              <a:ext cx="4468906" cy="1409700"/>
            </a:xfrm>
            <a:prstGeom prst="rect">
              <a:avLst/>
            </a:prstGeom>
          </p:spPr>
          <p:txBody>
            <a:bodyPr lIns="0" tIns="0" rIns="0" bIns="0" rtlCol="0" anchor="t">
              <a:spAutoFit/>
            </a:bodyPr>
            <a:lstStyle/>
            <a:p>
              <a:pPr marL="0" lvl="1" indent="0" algn="ctr">
                <a:lnSpc>
                  <a:spcPts val="8399"/>
                </a:lnSpc>
                <a:spcBef>
                  <a:spcPct val="0"/>
                </a:spcBef>
              </a:pPr>
              <a:r>
                <a:rPr lang="en-US" sz="6999">
                  <a:solidFill>
                    <a:srgbClr val="000000"/>
                  </a:solidFill>
                  <a:latin typeface="Itim"/>
                </a:rPr>
                <a:t>What</a:t>
              </a:r>
            </a:p>
          </p:txBody>
        </p:sp>
      </p:grpSp>
      <p:grpSp>
        <p:nvGrpSpPr>
          <p:cNvPr id="7" name="Group 7"/>
          <p:cNvGrpSpPr/>
          <p:nvPr/>
        </p:nvGrpSpPr>
        <p:grpSpPr>
          <a:xfrm>
            <a:off x="1028700" y="1280078"/>
            <a:ext cx="8933736" cy="2161629"/>
            <a:chOff x="0" y="0"/>
            <a:chExt cx="11911648" cy="2882172"/>
          </a:xfrm>
        </p:grpSpPr>
        <p:grpSp>
          <p:nvGrpSpPr>
            <p:cNvPr id="8" name="Group 8"/>
            <p:cNvGrpSpPr/>
            <p:nvPr/>
          </p:nvGrpSpPr>
          <p:grpSpPr>
            <a:xfrm>
              <a:off x="0" y="0"/>
              <a:ext cx="11911648" cy="2882172"/>
              <a:chOff x="0" y="0"/>
              <a:chExt cx="3848330" cy="931151"/>
            </a:xfrm>
          </p:grpSpPr>
          <p:sp>
            <p:nvSpPr>
              <p:cNvPr id="9" name="Freeform 9"/>
              <p:cNvSpPr/>
              <p:nvPr/>
            </p:nvSpPr>
            <p:spPr>
              <a:xfrm>
                <a:off x="0" y="0"/>
                <a:ext cx="3848329" cy="931151"/>
              </a:xfrm>
              <a:custGeom>
                <a:avLst/>
                <a:gdLst/>
                <a:ahLst/>
                <a:cxnLst/>
                <a:rect l="l" t="t" r="r" b="b"/>
                <a:pathLst>
                  <a:path w="3848329" h="931151">
                    <a:moveTo>
                      <a:pt x="36764" y="0"/>
                    </a:moveTo>
                    <a:lnTo>
                      <a:pt x="3811565" y="0"/>
                    </a:lnTo>
                    <a:cubicBezTo>
                      <a:pt x="3821316" y="0"/>
                      <a:pt x="3830667" y="3873"/>
                      <a:pt x="3837561" y="10768"/>
                    </a:cubicBezTo>
                    <a:cubicBezTo>
                      <a:pt x="3844456" y="17662"/>
                      <a:pt x="3848329" y="27014"/>
                      <a:pt x="3848329" y="36764"/>
                    </a:cubicBezTo>
                    <a:lnTo>
                      <a:pt x="3848329" y="894387"/>
                    </a:lnTo>
                    <a:cubicBezTo>
                      <a:pt x="3848329" y="914692"/>
                      <a:pt x="3831870" y="931151"/>
                      <a:pt x="3811565" y="931151"/>
                    </a:cubicBezTo>
                    <a:lnTo>
                      <a:pt x="36764" y="931151"/>
                    </a:lnTo>
                    <a:cubicBezTo>
                      <a:pt x="27014" y="931151"/>
                      <a:pt x="17662" y="927278"/>
                      <a:pt x="10768" y="920383"/>
                    </a:cubicBezTo>
                    <a:cubicBezTo>
                      <a:pt x="3873" y="913489"/>
                      <a:pt x="0" y="904138"/>
                      <a:pt x="0" y="894387"/>
                    </a:cubicBezTo>
                    <a:lnTo>
                      <a:pt x="0" y="36764"/>
                    </a:lnTo>
                    <a:cubicBezTo>
                      <a:pt x="0" y="16460"/>
                      <a:pt x="16460" y="0"/>
                      <a:pt x="36764" y="0"/>
                    </a:cubicBezTo>
                    <a:close/>
                  </a:path>
                </a:pathLst>
              </a:custGeom>
              <a:solidFill>
                <a:srgbClr val="FFFFFF"/>
              </a:solidFill>
              <a:ln cap="rnd">
                <a:noFill/>
                <a:prstDash val="solid"/>
                <a:round/>
              </a:ln>
            </p:spPr>
            <p:txBody>
              <a:bodyPr/>
              <a:lstStyle/>
              <a:p>
                <a:endParaRPr lang="en-US"/>
              </a:p>
            </p:txBody>
          </p:sp>
          <p:sp>
            <p:nvSpPr>
              <p:cNvPr id="10" name="TextBox 10"/>
              <p:cNvSpPr txBox="1"/>
              <p:nvPr/>
            </p:nvSpPr>
            <p:spPr>
              <a:xfrm>
                <a:off x="0" y="38100"/>
                <a:ext cx="3848330" cy="893051"/>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1" name="TextBox 11"/>
            <p:cNvSpPr txBox="1"/>
            <p:nvPr/>
          </p:nvSpPr>
          <p:spPr>
            <a:xfrm>
              <a:off x="0" y="227448"/>
              <a:ext cx="11911648" cy="2409825"/>
            </a:xfrm>
            <a:prstGeom prst="rect">
              <a:avLst/>
            </a:prstGeom>
          </p:spPr>
          <p:txBody>
            <a:bodyPr lIns="0" tIns="0" rIns="0" bIns="0" rtlCol="0" anchor="t">
              <a:spAutoFit/>
            </a:bodyPr>
            <a:lstStyle/>
            <a:p>
              <a:pPr marL="0" lvl="1" indent="0" algn="ctr">
                <a:lnSpc>
                  <a:spcPts val="4799"/>
                </a:lnSpc>
                <a:spcBef>
                  <a:spcPct val="0"/>
                </a:spcBef>
              </a:pPr>
              <a:r>
                <a:rPr lang="en-US" sz="3999">
                  <a:solidFill>
                    <a:srgbClr val="000000"/>
                  </a:solidFill>
                  <a:latin typeface="Itim"/>
                </a:rPr>
                <a:t>Có thể được chế tạo từ các linh kiện cơ bản: IC 555, loa, transistor, điện trở, tụ điện, v.v.</a:t>
              </a:r>
            </a:p>
          </p:txBody>
        </p:sp>
      </p:grpSp>
      <p:grpSp>
        <p:nvGrpSpPr>
          <p:cNvPr id="12" name="Group 12"/>
          <p:cNvGrpSpPr/>
          <p:nvPr/>
        </p:nvGrpSpPr>
        <p:grpSpPr>
          <a:xfrm>
            <a:off x="1028700" y="6375751"/>
            <a:ext cx="8933736" cy="2161629"/>
            <a:chOff x="0" y="0"/>
            <a:chExt cx="11911648" cy="2882172"/>
          </a:xfrm>
        </p:grpSpPr>
        <p:grpSp>
          <p:nvGrpSpPr>
            <p:cNvPr id="13" name="Group 13"/>
            <p:cNvGrpSpPr/>
            <p:nvPr/>
          </p:nvGrpSpPr>
          <p:grpSpPr>
            <a:xfrm>
              <a:off x="0" y="0"/>
              <a:ext cx="11911648" cy="2882172"/>
              <a:chOff x="0" y="0"/>
              <a:chExt cx="3848330" cy="931151"/>
            </a:xfrm>
          </p:grpSpPr>
          <p:sp>
            <p:nvSpPr>
              <p:cNvPr id="14" name="Freeform 14"/>
              <p:cNvSpPr/>
              <p:nvPr/>
            </p:nvSpPr>
            <p:spPr>
              <a:xfrm>
                <a:off x="0" y="0"/>
                <a:ext cx="3848329" cy="931151"/>
              </a:xfrm>
              <a:custGeom>
                <a:avLst/>
                <a:gdLst/>
                <a:ahLst/>
                <a:cxnLst/>
                <a:rect l="l" t="t" r="r" b="b"/>
                <a:pathLst>
                  <a:path w="3848329" h="931151">
                    <a:moveTo>
                      <a:pt x="36764" y="0"/>
                    </a:moveTo>
                    <a:lnTo>
                      <a:pt x="3811565" y="0"/>
                    </a:lnTo>
                    <a:cubicBezTo>
                      <a:pt x="3821316" y="0"/>
                      <a:pt x="3830667" y="3873"/>
                      <a:pt x="3837561" y="10768"/>
                    </a:cubicBezTo>
                    <a:cubicBezTo>
                      <a:pt x="3844456" y="17662"/>
                      <a:pt x="3848329" y="27014"/>
                      <a:pt x="3848329" y="36764"/>
                    </a:cubicBezTo>
                    <a:lnTo>
                      <a:pt x="3848329" y="894387"/>
                    </a:lnTo>
                    <a:cubicBezTo>
                      <a:pt x="3848329" y="914692"/>
                      <a:pt x="3831870" y="931151"/>
                      <a:pt x="3811565" y="931151"/>
                    </a:cubicBezTo>
                    <a:lnTo>
                      <a:pt x="36764" y="931151"/>
                    </a:lnTo>
                    <a:cubicBezTo>
                      <a:pt x="27014" y="931151"/>
                      <a:pt x="17662" y="927278"/>
                      <a:pt x="10768" y="920383"/>
                    </a:cubicBezTo>
                    <a:cubicBezTo>
                      <a:pt x="3873" y="913489"/>
                      <a:pt x="0" y="904138"/>
                      <a:pt x="0" y="894387"/>
                    </a:cubicBezTo>
                    <a:lnTo>
                      <a:pt x="0" y="36764"/>
                    </a:lnTo>
                    <a:cubicBezTo>
                      <a:pt x="0" y="16460"/>
                      <a:pt x="16460" y="0"/>
                      <a:pt x="36764" y="0"/>
                    </a:cubicBezTo>
                    <a:close/>
                  </a:path>
                </a:pathLst>
              </a:custGeom>
              <a:solidFill>
                <a:srgbClr val="FFFFFF"/>
              </a:solidFill>
              <a:ln cap="rnd">
                <a:noFill/>
                <a:prstDash val="solid"/>
                <a:round/>
              </a:ln>
            </p:spPr>
            <p:txBody>
              <a:bodyPr/>
              <a:lstStyle/>
              <a:p>
                <a:endParaRPr lang="en-US"/>
              </a:p>
            </p:txBody>
          </p:sp>
          <p:sp>
            <p:nvSpPr>
              <p:cNvPr id="15" name="TextBox 15"/>
              <p:cNvSpPr txBox="1"/>
              <p:nvPr/>
            </p:nvSpPr>
            <p:spPr>
              <a:xfrm>
                <a:off x="0" y="38100"/>
                <a:ext cx="3848330" cy="893051"/>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6" name="TextBox 16"/>
            <p:cNvSpPr txBox="1"/>
            <p:nvPr/>
          </p:nvSpPr>
          <p:spPr>
            <a:xfrm>
              <a:off x="0" y="227448"/>
              <a:ext cx="11911648" cy="2409825"/>
            </a:xfrm>
            <a:prstGeom prst="rect">
              <a:avLst/>
            </a:prstGeom>
          </p:spPr>
          <p:txBody>
            <a:bodyPr lIns="0" tIns="0" rIns="0" bIns="0" rtlCol="0" anchor="t">
              <a:spAutoFit/>
            </a:bodyPr>
            <a:lstStyle/>
            <a:p>
              <a:pPr marL="0" lvl="1" indent="0" algn="ctr">
                <a:lnSpc>
                  <a:spcPts val="4799"/>
                </a:lnSpc>
                <a:spcBef>
                  <a:spcPct val="0"/>
                </a:spcBef>
              </a:pPr>
              <a:r>
                <a:rPr lang="en-US" sz="3999">
                  <a:solidFill>
                    <a:srgbClr val="000000"/>
                  </a:solidFill>
                  <a:latin typeface="Itim"/>
                </a:rPr>
                <a:t>Có thể được sử dụng trong các dự án khác nhau: robot, hệ thống báo động, nhà thông minh, v.v.</a:t>
              </a:r>
            </a:p>
          </p:txBody>
        </p:sp>
      </p:grpSp>
      <p:sp>
        <p:nvSpPr>
          <p:cNvPr id="17" name="Freeform 17"/>
          <p:cNvSpPr/>
          <p:nvPr/>
        </p:nvSpPr>
        <p:spPr>
          <a:xfrm>
            <a:off x="11080033" y="4694009"/>
            <a:ext cx="5959616" cy="5525112"/>
          </a:xfrm>
          <a:custGeom>
            <a:avLst/>
            <a:gdLst/>
            <a:ahLst/>
            <a:cxnLst/>
            <a:rect l="l" t="t" r="r" b="b"/>
            <a:pathLst>
              <a:path w="5959616" h="5525112">
                <a:moveTo>
                  <a:pt x="0" y="0"/>
                </a:moveTo>
                <a:lnTo>
                  <a:pt x="5959616" y="0"/>
                </a:lnTo>
                <a:lnTo>
                  <a:pt x="5959616" y="5525112"/>
                </a:lnTo>
                <a:lnTo>
                  <a:pt x="0" y="5525112"/>
                </a:lnTo>
                <a:lnTo>
                  <a:pt x="0" y="0"/>
                </a:lnTo>
                <a:close/>
              </a:path>
            </a:pathLst>
          </a:custGeom>
          <a:blipFill>
            <a:blip r:embed="rId2"/>
            <a:stretch>
              <a:fillRect t="-3895" b="-12575"/>
            </a:stretch>
          </a:blipFill>
        </p:spPr>
        <p:txBody>
          <a:bodyPr/>
          <a:lstStyle/>
          <a:p>
            <a:endParaRPr lang="en-US"/>
          </a:p>
        </p:txBody>
      </p:sp>
      <p:sp>
        <p:nvSpPr>
          <p:cNvPr id="18" name="Freeform 18"/>
          <p:cNvSpPr/>
          <p:nvPr/>
        </p:nvSpPr>
        <p:spPr>
          <a:xfrm>
            <a:off x="11153250" y="300632"/>
            <a:ext cx="5813182" cy="4120520"/>
          </a:xfrm>
          <a:custGeom>
            <a:avLst/>
            <a:gdLst/>
            <a:ahLst/>
            <a:cxnLst/>
            <a:rect l="l" t="t" r="r" b="b"/>
            <a:pathLst>
              <a:path w="5813182" h="4120520">
                <a:moveTo>
                  <a:pt x="0" y="0"/>
                </a:moveTo>
                <a:lnTo>
                  <a:pt x="5813182" y="0"/>
                </a:lnTo>
                <a:lnTo>
                  <a:pt x="5813182" y="4120520"/>
                </a:lnTo>
                <a:lnTo>
                  <a:pt x="0" y="4120520"/>
                </a:lnTo>
                <a:lnTo>
                  <a:pt x="0" y="0"/>
                </a:lnTo>
                <a:close/>
              </a:path>
            </a:pathLst>
          </a:custGeom>
          <a:blipFill>
            <a:blip r:embed="rId3"/>
            <a:stretch>
              <a:fillRect/>
            </a:stretch>
          </a:blipFill>
        </p:spPr>
        <p:txBody>
          <a:bodyPr/>
          <a:lstStyle/>
          <a:p>
            <a:endParaRPr lang="en-US"/>
          </a:p>
        </p:txBody>
      </p:sp>
      <p:grpSp>
        <p:nvGrpSpPr>
          <p:cNvPr id="19" name="Group 19"/>
          <p:cNvGrpSpPr/>
          <p:nvPr/>
        </p:nvGrpSpPr>
        <p:grpSpPr>
          <a:xfrm>
            <a:off x="17328993" y="9368977"/>
            <a:ext cx="646614" cy="666204"/>
            <a:chOff x="0" y="0"/>
            <a:chExt cx="862152" cy="888272"/>
          </a:xfrm>
        </p:grpSpPr>
        <p:grpSp>
          <p:nvGrpSpPr>
            <p:cNvPr id="20" name="Group 20"/>
            <p:cNvGrpSpPr/>
            <p:nvPr/>
          </p:nvGrpSpPr>
          <p:grpSpPr>
            <a:xfrm>
              <a:off x="0" y="0"/>
              <a:ext cx="862152" cy="888272"/>
              <a:chOff x="0" y="0"/>
              <a:chExt cx="278538" cy="286976"/>
            </a:xfrm>
          </p:grpSpPr>
          <p:sp>
            <p:nvSpPr>
              <p:cNvPr id="21" name="Freeform 21"/>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22" name="TextBox 22"/>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23" name="TextBox 23"/>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7</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sp>
        <p:nvSpPr>
          <p:cNvPr id="2" name="Freeform 2"/>
          <p:cNvSpPr/>
          <p:nvPr/>
        </p:nvSpPr>
        <p:spPr>
          <a:xfrm>
            <a:off x="3853215" y="5804602"/>
            <a:ext cx="4887991" cy="4114800"/>
          </a:xfrm>
          <a:custGeom>
            <a:avLst/>
            <a:gdLst/>
            <a:ahLst/>
            <a:cxnLst/>
            <a:rect l="l" t="t" r="r" b="b"/>
            <a:pathLst>
              <a:path w="4887991" h="4114800">
                <a:moveTo>
                  <a:pt x="0" y="0"/>
                </a:moveTo>
                <a:lnTo>
                  <a:pt x="4887991" y="0"/>
                </a:lnTo>
                <a:lnTo>
                  <a:pt x="488799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496235" y="5804602"/>
            <a:ext cx="3832856" cy="4114800"/>
          </a:xfrm>
          <a:custGeom>
            <a:avLst/>
            <a:gdLst/>
            <a:ahLst/>
            <a:cxnLst/>
            <a:rect l="l" t="t" r="r" b="b"/>
            <a:pathLst>
              <a:path w="3832856" h="4114800">
                <a:moveTo>
                  <a:pt x="0" y="0"/>
                </a:moveTo>
                <a:lnTo>
                  <a:pt x="3832856" y="0"/>
                </a:lnTo>
                <a:lnTo>
                  <a:pt x="383285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760667" y="1817969"/>
            <a:ext cx="19809335" cy="3603519"/>
          </a:xfrm>
          <a:prstGeom prst="rect">
            <a:avLst/>
          </a:prstGeom>
        </p:spPr>
        <p:txBody>
          <a:bodyPr lIns="0" tIns="0" rIns="0" bIns="0" rtlCol="0" anchor="t">
            <a:spAutoFit/>
          </a:bodyPr>
          <a:lstStyle/>
          <a:p>
            <a:pPr algn="ctr">
              <a:lnSpc>
                <a:spcPts val="13771"/>
              </a:lnSpc>
            </a:pPr>
            <a:r>
              <a:rPr lang="en-US" sz="14496" spc="434">
                <a:solidFill>
                  <a:srgbClr val="FFFFFF"/>
                </a:solidFill>
                <a:latin typeface="Itim"/>
              </a:rPr>
              <a:t>PHẦN II </a:t>
            </a:r>
          </a:p>
          <a:p>
            <a:pPr algn="ctr">
              <a:lnSpc>
                <a:spcPts val="13771"/>
              </a:lnSpc>
            </a:pPr>
            <a:r>
              <a:rPr lang="en-US" sz="14496" spc="434">
                <a:solidFill>
                  <a:srgbClr val="17214F"/>
                </a:solidFill>
                <a:latin typeface="Itim"/>
              </a:rPr>
              <a:t>CHỈ TIÊU KỸ THUẬT</a:t>
            </a:r>
          </a:p>
        </p:txBody>
      </p:sp>
      <p:grpSp>
        <p:nvGrpSpPr>
          <p:cNvPr id="5" name="Group 5"/>
          <p:cNvGrpSpPr/>
          <p:nvPr/>
        </p:nvGrpSpPr>
        <p:grpSpPr>
          <a:xfrm>
            <a:off x="17328993" y="9368977"/>
            <a:ext cx="646614" cy="666204"/>
            <a:chOff x="0" y="0"/>
            <a:chExt cx="862152" cy="888272"/>
          </a:xfrm>
        </p:grpSpPr>
        <p:grpSp>
          <p:nvGrpSpPr>
            <p:cNvPr id="6" name="Group 6"/>
            <p:cNvGrpSpPr/>
            <p:nvPr/>
          </p:nvGrpSpPr>
          <p:grpSpPr>
            <a:xfrm>
              <a:off x="0" y="0"/>
              <a:ext cx="862152" cy="888272"/>
              <a:chOff x="0" y="0"/>
              <a:chExt cx="278538" cy="286976"/>
            </a:xfrm>
          </p:grpSpPr>
          <p:sp>
            <p:nvSpPr>
              <p:cNvPr id="7" name="Freeform 7"/>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8" name="TextBox 8"/>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9" name="TextBox 9"/>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8</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940002" y="2029837"/>
          <a:ext cx="14407996" cy="6227327"/>
        </p:xfrm>
        <a:graphic>
          <a:graphicData uri="http://schemas.openxmlformats.org/drawingml/2006/table">
            <a:tbl>
              <a:tblPr/>
              <a:tblGrid>
                <a:gridCol w="4741061">
                  <a:extLst>
                    <a:ext uri="{9D8B030D-6E8A-4147-A177-3AD203B41FA5}">
                      <a16:colId xmlns:a16="http://schemas.microsoft.com/office/drawing/2014/main" val="20000"/>
                    </a:ext>
                  </a:extLst>
                </a:gridCol>
                <a:gridCol w="3418096">
                  <a:extLst>
                    <a:ext uri="{9D8B030D-6E8A-4147-A177-3AD203B41FA5}">
                      <a16:colId xmlns:a16="http://schemas.microsoft.com/office/drawing/2014/main" val="20001"/>
                    </a:ext>
                  </a:extLst>
                </a:gridCol>
                <a:gridCol w="6248839">
                  <a:extLst>
                    <a:ext uri="{9D8B030D-6E8A-4147-A177-3AD203B41FA5}">
                      <a16:colId xmlns:a16="http://schemas.microsoft.com/office/drawing/2014/main" val="20002"/>
                    </a:ext>
                  </a:extLst>
                </a:gridCol>
              </a:tblGrid>
              <a:tr h="2029431">
                <a:tc>
                  <a:txBody>
                    <a:bodyPr/>
                    <a:lstStyle/>
                    <a:p>
                      <a:pPr algn="ctr">
                        <a:lnSpc>
                          <a:spcPts val="3999"/>
                        </a:lnSpc>
                        <a:defRPr/>
                      </a:pPr>
                      <a:r>
                        <a:rPr lang="en-US" sz="2856">
                          <a:solidFill>
                            <a:srgbClr val="000000"/>
                          </a:solidFill>
                          <a:latin typeface="Itim"/>
                        </a:rPr>
                        <a:t>Chu kì còi phát ra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5AC3F"/>
                    </a:solidFill>
                  </a:tcPr>
                </a:tc>
                <a:tc>
                  <a:txBody>
                    <a:bodyPr/>
                    <a:lstStyle/>
                    <a:p>
                      <a:pPr algn="ctr">
                        <a:lnSpc>
                          <a:spcPts val="3999"/>
                        </a:lnSpc>
                        <a:defRPr/>
                      </a:pPr>
                      <a:r>
                        <a:rPr lang="en-US" sz="2856">
                          <a:solidFill>
                            <a:srgbClr val="000000"/>
                          </a:solidFill>
                          <a:latin typeface="Itim"/>
                        </a:rPr>
                        <a:t>12 - 15 chu kỳ/phút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C748"/>
                    </a:solidFill>
                  </a:tcPr>
                </a:tc>
                <a:tc>
                  <a:txBody>
                    <a:bodyPr/>
                    <a:lstStyle/>
                    <a:p>
                      <a:pPr algn="ctr">
                        <a:lnSpc>
                          <a:spcPts val="3999"/>
                        </a:lnSpc>
                        <a:defRPr/>
                      </a:pPr>
                      <a:r>
                        <a:rPr lang="en-US" sz="2856">
                          <a:solidFill>
                            <a:srgbClr val="000000"/>
                          </a:solidFill>
                          <a:latin typeface="Itim"/>
                        </a:rPr>
                        <a:t>Chu kỳ có thể thay đổi bằng cách thay đổi giá trị linh kiện ngoài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765"/>
                    </a:solidFill>
                  </a:tcPr>
                </a:tc>
                <a:extLst>
                  <a:ext uri="{0D108BD9-81ED-4DB2-BD59-A6C34878D82A}">
                    <a16:rowId xmlns:a16="http://schemas.microsoft.com/office/drawing/2014/main" val="10000"/>
                  </a:ext>
                </a:extLst>
              </a:tr>
              <a:tr h="2168465">
                <a:tc>
                  <a:txBody>
                    <a:bodyPr/>
                    <a:lstStyle/>
                    <a:p>
                      <a:pPr algn="ctr">
                        <a:lnSpc>
                          <a:spcPts val="3999"/>
                        </a:lnSpc>
                        <a:defRPr/>
                      </a:pPr>
                      <a:r>
                        <a:rPr lang="en-US" sz="2856">
                          <a:solidFill>
                            <a:srgbClr val="000000"/>
                          </a:solidFill>
                          <a:latin typeface="Itim"/>
                        </a:rPr>
                        <a:t>Điện áp/Công suất tiêu thụ</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5AC3F"/>
                    </a:solidFill>
                  </a:tcPr>
                </a:tc>
                <a:tc>
                  <a:txBody>
                    <a:bodyPr/>
                    <a:lstStyle/>
                    <a:p>
                      <a:pPr algn="ctr">
                        <a:lnSpc>
                          <a:spcPts val="3999"/>
                        </a:lnSpc>
                        <a:defRPr/>
                      </a:pPr>
                      <a:r>
                        <a:rPr lang="en-US" sz="2856">
                          <a:solidFill>
                            <a:srgbClr val="000000"/>
                          </a:solidFill>
                          <a:latin typeface="Itim"/>
                        </a:rPr>
                        <a:t>6-24V ~ 20-100W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C748"/>
                    </a:solidFill>
                  </a:tcPr>
                </a:tc>
                <a:tc>
                  <a:txBody>
                    <a:bodyPr/>
                    <a:lstStyle/>
                    <a:p>
                      <a:pPr algn="ctr">
                        <a:lnSpc>
                          <a:spcPts val="3999"/>
                        </a:lnSpc>
                        <a:defRPr/>
                      </a:pPr>
                      <a:r>
                        <a:rPr lang="en-US" sz="2856">
                          <a:solidFill>
                            <a:srgbClr val="000000"/>
                          </a:solidFill>
                          <a:latin typeface="Itim"/>
                        </a:rPr>
                        <a:t>Điện áp tiêu thụ thấp, phù hợp với thiết bị nhỏ</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765"/>
                    </a:solidFill>
                  </a:tcPr>
                </a:tc>
                <a:extLst>
                  <a:ext uri="{0D108BD9-81ED-4DB2-BD59-A6C34878D82A}">
                    <a16:rowId xmlns:a16="http://schemas.microsoft.com/office/drawing/2014/main" val="10001"/>
                  </a:ext>
                </a:extLst>
              </a:tr>
              <a:tr h="2029431">
                <a:tc>
                  <a:txBody>
                    <a:bodyPr/>
                    <a:lstStyle/>
                    <a:p>
                      <a:pPr algn="ctr">
                        <a:lnSpc>
                          <a:spcPts val="3999"/>
                        </a:lnSpc>
                        <a:defRPr/>
                      </a:pPr>
                      <a:r>
                        <a:rPr lang="en-US" sz="2856">
                          <a:solidFill>
                            <a:srgbClr val="000000"/>
                          </a:solidFill>
                          <a:latin typeface="Itim"/>
                        </a:rPr>
                        <a:t>Âm lượng cao nhất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5AC3F"/>
                    </a:solidFill>
                  </a:tcPr>
                </a:tc>
                <a:tc>
                  <a:txBody>
                    <a:bodyPr/>
                    <a:lstStyle/>
                    <a:p>
                      <a:pPr algn="ctr">
                        <a:lnSpc>
                          <a:spcPts val="3999"/>
                        </a:lnSpc>
                        <a:defRPr/>
                      </a:pPr>
                      <a:r>
                        <a:rPr lang="en-US" sz="2856">
                          <a:solidFill>
                            <a:srgbClr val="000000"/>
                          </a:solidFill>
                          <a:latin typeface="Itim"/>
                        </a:rPr>
                        <a:t>30-60dB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C748"/>
                    </a:solidFill>
                  </a:tcPr>
                </a:tc>
                <a:tc>
                  <a:txBody>
                    <a:bodyPr/>
                    <a:lstStyle/>
                    <a:p>
                      <a:pPr algn="ctr">
                        <a:lnSpc>
                          <a:spcPts val="3999"/>
                        </a:lnSpc>
                        <a:defRPr/>
                      </a:pPr>
                      <a:r>
                        <a:rPr lang="en-US" sz="2856">
                          <a:solidFill>
                            <a:srgbClr val="000000"/>
                          </a:solidFill>
                          <a:latin typeface="Itim"/>
                        </a:rPr>
                        <a:t>Âm thanh đủ lớn và phải có âm giống còi hú cảnh sát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AF765"/>
                    </a:solidFill>
                  </a:tcPr>
                </a:tc>
                <a:extLst>
                  <a:ext uri="{0D108BD9-81ED-4DB2-BD59-A6C34878D82A}">
                    <a16:rowId xmlns:a16="http://schemas.microsoft.com/office/drawing/2014/main" val="10002"/>
                  </a:ext>
                </a:extLst>
              </a:tr>
            </a:tbl>
          </a:graphicData>
        </a:graphic>
      </p:graphicFrame>
      <p:grpSp>
        <p:nvGrpSpPr>
          <p:cNvPr id="3" name="Group 3"/>
          <p:cNvGrpSpPr/>
          <p:nvPr/>
        </p:nvGrpSpPr>
        <p:grpSpPr>
          <a:xfrm>
            <a:off x="5836191" y="540393"/>
            <a:ext cx="6615619" cy="976614"/>
            <a:chOff x="0" y="0"/>
            <a:chExt cx="8820825" cy="1302152"/>
          </a:xfrm>
        </p:grpSpPr>
        <p:grpSp>
          <p:nvGrpSpPr>
            <p:cNvPr id="4" name="Group 4"/>
            <p:cNvGrpSpPr/>
            <p:nvPr/>
          </p:nvGrpSpPr>
          <p:grpSpPr>
            <a:xfrm>
              <a:off x="0" y="0"/>
              <a:ext cx="8820825" cy="1302152"/>
              <a:chOff x="0" y="0"/>
              <a:chExt cx="3434259" cy="506974"/>
            </a:xfrm>
          </p:grpSpPr>
          <p:sp>
            <p:nvSpPr>
              <p:cNvPr id="5" name="Freeform 5"/>
              <p:cNvSpPr/>
              <p:nvPr/>
            </p:nvSpPr>
            <p:spPr>
              <a:xfrm>
                <a:off x="0" y="0"/>
                <a:ext cx="3434259" cy="506974"/>
              </a:xfrm>
              <a:custGeom>
                <a:avLst/>
                <a:gdLst/>
                <a:ahLst/>
                <a:cxnLst/>
                <a:rect l="l" t="t" r="r" b="b"/>
                <a:pathLst>
                  <a:path w="3434259" h="506974">
                    <a:moveTo>
                      <a:pt x="18726" y="0"/>
                    </a:moveTo>
                    <a:lnTo>
                      <a:pt x="3415533" y="0"/>
                    </a:lnTo>
                    <a:cubicBezTo>
                      <a:pt x="3420500" y="0"/>
                      <a:pt x="3425263" y="1973"/>
                      <a:pt x="3428774" y="5485"/>
                    </a:cubicBezTo>
                    <a:cubicBezTo>
                      <a:pt x="3432286" y="8996"/>
                      <a:pt x="3434259" y="13759"/>
                      <a:pt x="3434259" y="18726"/>
                    </a:cubicBezTo>
                    <a:lnTo>
                      <a:pt x="3434259" y="488248"/>
                    </a:lnTo>
                    <a:cubicBezTo>
                      <a:pt x="3434259" y="498590"/>
                      <a:pt x="3425875" y="506974"/>
                      <a:pt x="3415533" y="506974"/>
                    </a:cubicBezTo>
                    <a:lnTo>
                      <a:pt x="18726" y="506974"/>
                    </a:lnTo>
                    <a:cubicBezTo>
                      <a:pt x="8384" y="506974"/>
                      <a:pt x="0" y="498590"/>
                      <a:pt x="0" y="488248"/>
                    </a:cubicBezTo>
                    <a:lnTo>
                      <a:pt x="0" y="18726"/>
                    </a:lnTo>
                    <a:cubicBezTo>
                      <a:pt x="0" y="8384"/>
                      <a:pt x="8384" y="0"/>
                      <a:pt x="18726" y="0"/>
                    </a:cubicBezTo>
                    <a:close/>
                  </a:path>
                </a:pathLst>
              </a:custGeom>
              <a:solidFill>
                <a:srgbClr val="F2C748"/>
              </a:solidFill>
              <a:ln cap="rnd">
                <a:noFill/>
                <a:prstDash val="solid"/>
                <a:round/>
              </a:ln>
            </p:spPr>
            <p:txBody>
              <a:bodyPr/>
              <a:lstStyle/>
              <a:p>
                <a:endParaRPr lang="en-US"/>
              </a:p>
            </p:txBody>
          </p:sp>
          <p:sp>
            <p:nvSpPr>
              <p:cNvPr id="6" name="TextBox 6"/>
              <p:cNvSpPr txBox="1"/>
              <p:nvPr/>
            </p:nvSpPr>
            <p:spPr>
              <a:xfrm>
                <a:off x="0" y="38100"/>
                <a:ext cx="3434259" cy="46887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7" name="TextBox 7"/>
            <p:cNvSpPr txBox="1"/>
            <p:nvPr/>
          </p:nvSpPr>
          <p:spPr>
            <a:xfrm>
              <a:off x="0" y="196641"/>
              <a:ext cx="8820825" cy="902292"/>
            </a:xfrm>
            <a:prstGeom prst="rect">
              <a:avLst/>
            </a:prstGeom>
          </p:spPr>
          <p:txBody>
            <a:bodyPr lIns="0" tIns="0" rIns="0" bIns="0" rtlCol="0" anchor="t">
              <a:spAutoFit/>
            </a:bodyPr>
            <a:lstStyle/>
            <a:p>
              <a:pPr marL="0" lvl="1" indent="0" algn="ctr">
                <a:lnSpc>
                  <a:spcPts val="5376"/>
                </a:lnSpc>
                <a:spcBef>
                  <a:spcPct val="0"/>
                </a:spcBef>
              </a:pPr>
              <a:r>
                <a:rPr lang="en-US" sz="4480">
                  <a:solidFill>
                    <a:srgbClr val="000000"/>
                  </a:solidFill>
                  <a:latin typeface="Itim"/>
                </a:rPr>
                <a:t>Chỉ tiêu kỹ thuật</a:t>
              </a:r>
            </a:p>
          </p:txBody>
        </p:sp>
      </p:grpSp>
      <p:grpSp>
        <p:nvGrpSpPr>
          <p:cNvPr id="8" name="Group 8"/>
          <p:cNvGrpSpPr/>
          <p:nvPr/>
        </p:nvGrpSpPr>
        <p:grpSpPr>
          <a:xfrm>
            <a:off x="1488776" y="8775485"/>
            <a:ext cx="15310447" cy="965629"/>
            <a:chOff x="0" y="0"/>
            <a:chExt cx="20413930" cy="1287505"/>
          </a:xfrm>
        </p:grpSpPr>
        <p:grpSp>
          <p:nvGrpSpPr>
            <p:cNvPr id="9" name="Group 9"/>
            <p:cNvGrpSpPr/>
            <p:nvPr/>
          </p:nvGrpSpPr>
          <p:grpSpPr>
            <a:xfrm>
              <a:off x="0" y="0"/>
              <a:ext cx="20413930" cy="1287505"/>
              <a:chOff x="0" y="0"/>
              <a:chExt cx="4265166" cy="269004"/>
            </a:xfrm>
          </p:grpSpPr>
          <p:sp>
            <p:nvSpPr>
              <p:cNvPr id="10" name="Freeform 10"/>
              <p:cNvSpPr/>
              <p:nvPr/>
            </p:nvSpPr>
            <p:spPr>
              <a:xfrm>
                <a:off x="0" y="0"/>
                <a:ext cx="4265166" cy="269004"/>
              </a:xfrm>
              <a:custGeom>
                <a:avLst/>
                <a:gdLst/>
                <a:ahLst/>
                <a:cxnLst/>
                <a:rect l="l" t="t" r="r" b="b"/>
                <a:pathLst>
                  <a:path w="4265166" h="269004">
                    <a:moveTo>
                      <a:pt x="15078" y="0"/>
                    </a:moveTo>
                    <a:lnTo>
                      <a:pt x="4250088" y="0"/>
                    </a:lnTo>
                    <a:cubicBezTo>
                      <a:pt x="4254087" y="0"/>
                      <a:pt x="4257922" y="1589"/>
                      <a:pt x="4260750" y="4416"/>
                    </a:cubicBezTo>
                    <a:cubicBezTo>
                      <a:pt x="4263577" y="7244"/>
                      <a:pt x="4265166" y="11079"/>
                      <a:pt x="4265166" y="15078"/>
                    </a:cubicBezTo>
                    <a:lnTo>
                      <a:pt x="4265166" y="253926"/>
                    </a:lnTo>
                    <a:cubicBezTo>
                      <a:pt x="4265166" y="257925"/>
                      <a:pt x="4263577" y="261760"/>
                      <a:pt x="4260750" y="264588"/>
                    </a:cubicBezTo>
                    <a:cubicBezTo>
                      <a:pt x="4257922" y="267415"/>
                      <a:pt x="4254087" y="269004"/>
                      <a:pt x="4250088" y="269004"/>
                    </a:cubicBezTo>
                    <a:lnTo>
                      <a:pt x="15078" y="269004"/>
                    </a:lnTo>
                    <a:cubicBezTo>
                      <a:pt x="11079" y="269004"/>
                      <a:pt x="7244" y="267415"/>
                      <a:pt x="4416" y="264588"/>
                    </a:cubicBezTo>
                    <a:cubicBezTo>
                      <a:pt x="1589" y="261760"/>
                      <a:pt x="0" y="257925"/>
                      <a:pt x="0" y="253926"/>
                    </a:cubicBezTo>
                    <a:lnTo>
                      <a:pt x="0" y="15078"/>
                    </a:lnTo>
                    <a:cubicBezTo>
                      <a:pt x="0" y="11079"/>
                      <a:pt x="1589" y="7244"/>
                      <a:pt x="4416" y="4416"/>
                    </a:cubicBezTo>
                    <a:cubicBezTo>
                      <a:pt x="7244" y="1589"/>
                      <a:pt x="11079" y="0"/>
                      <a:pt x="15078" y="0"/>
                    </a:cubicBezTo>
                    <a:close/>
                  </a:path>
                </a:pathLst>
              </a:custGeom>
              <a:solidFill>
                <a:srgbClr val="FFFFFF"/>
              </a:solidFill>
              <a:ln cap="rnd">
                <a:noFill/>
                <a:prstDash val="solid"/>
                <a:round/>
              </a:ln>
            </p:spPr>
            <p:txBody>
              <a:bodyPr/>
              <a:lstStyle/>
              <a:p>
                <a:endParaRPr lang="en-US"/>
              </a:p>
            </p:txBody>
          </p:sp>
          <p:sp>
            <p:nvSpPr>
              <p:cNvPr id="11" name="TextBox 11"/>
              <p:cNvSpPr txBox="1"/>
              <p:nvPr/>
            </p:nvSpPr>
            <p:spPr>
              <a:xfrm>
                <a:off x="0" y="38100"/>
                <a:ext cx="4265166" cy="230904"/>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2" name="TextBox 12"/>
            <p:cNvSpPr txBox="1"/>
            <p:nvPr/>
          </p:nvSpPr>
          <p:spPr>
            <a:xfrm>
              <a:off x="0" y="356903"/>
              <a:ext cx="20413930" cy="551917"/>
            </a:xfrm>
            <a:prstGeom prst="rect">
              <a:avLst/>
            </a:prstGeom>
          </p:spPr>
          <p:txBody>
            <a:bodyPr lIns="0" tIns="0" rIns="0" bIns="0" rtlCol="0" anchor="t">
              <a:spAutoFit/>
            </a:bodyPr>
            <a:lstStyle/>
            <a:p>
              <a:pPr marL="0" lvl="1" indent="0" algn="ctr">
                <a:lnSpc>
                  <a:spcPts val="3203"/>
                </a:lnSpc>
                <a:spcBef>
                  <a:spcPct val="0"/>
                </a:spcBef>
              </a:pPr>
              <a:r>
                <a:rPr lang="en-US" sz="2669">
                  <a:solidFill>
                    <a:srgbClr val="000000"/>
                  </a:solidFill>
                  <a:latin typeface="Itim"/>
                </a:rPr>
                <a:t>[1] https://www.thietbibaotrom.net/san-pham-moi-nhat/coi-hu-amply-100w-xe-canh-sat-sqd-305b/</a:t>
              </a:r>
            </a:p>
          </p:txBody>
        </p:sp>
      </p:grpSp>
      <p:grpSp>
        <p:nvGrpSpPr>
          <p:cNvPr id="13" name="Group 13"/>
          <p:cNvGrpSpPr/>
          <p:nvPr/>
        </p:nvGrpSpPr>
        <p:grpSpPr>
          <a:xfrm>
            <a:off x="17328993" y="9368977"/>
            <a:ext cx="646614" cy="666204"/>
            <a:chOff x="0" y="0"/>
            <a:chExt cx="862152" cy="888272"/>
          </a:xfrm>
        </p:grpSpPr>
        <p:grpSp>
          <p:nvGrpSpPr>
            <p:cNvPr id="14" name="Group 14"/>
            <p:cNvGrpSpPr/>
            <p:nvPr/>
          </p:nvGrpSpPr>
          <p:grpSpPr>
            <a:xfrm>
              <a:off x="0" y="0"/>
              <a:ext cx="862152" cy="888272"/>
              <a:chOff x="0" y="0"/>
              <a:chExt cx="278538" cy="286976"/>
            </a:xfrm>
          </p:grpSpPr>
          <p:sp>
            <p:nvSpPr>
              <p:cNvPr id="15" name="Freeform 15"/>
              <p:cNvSpPr/>
              <p:nvPr/>
            </p:nvSpPr>
            <p:spPr>
              <a:xfrm>
                <a:off x="0" y="0"/>
                <a:ext cx="278538" cy="286976"/>
              </a:xfrm>
              <a:custGeom>
                <a:avLst/>
                <a:gdLst/>
                <a:ahLst/>
                <a:cxnLst/>
                <a:rect l="l" t="t" r="r" b="b"/>
                <a:pathLst>
                  <a:path w="278538" h="286976">
                    <a:moveTo>
                      <a:pt x="139269" y="0"/>
                    </a:moveTo>
                    <a:lnTo>
                      <a:pt x="139269" y="0"/>
                    </a:lnTo>
                    <a:cubicBezTo>
                      <a:pt x="216185" y="0"/>
                      <a:pt x="278538" y="62353"/>
                      <a:pt x="278538" y="139269"/>
                    </a:cubicBezTo>
                    <a:lnTo>
                      <a:pt x="278538" y="147708"/>
                    </a:lnTo>
                    <a:cubicBezTo>
                      <a:pt x="278538" y="184644"/>
                      <a:pt x="263865" y="220068"/>
                      <a:pt x="237747" y="246186"/>
                    </a:cubicBezTo>
                    <a:cubicBezTo>
                      <a:pt x="211629" y="272304"/>
                      <a:pt x="176205" y="286976"/>
                      <a:pt x="139269" y="286976"/>
                    </a:cubicBezTo>
                    <a:lnTo>
                      <a:pt x="139269" y="286976"/>
                    </a:lnTo>
                    <a:cubicBezTo>
                      <a:pt x="62353" y="286976"/>
                      <a:pt x="0" y="224624"/>
                      <a:pt x="0" y="147708"/>
                    </a:cubicBezTo>
                    <a:lnTo>
                      <a:pt x="0" y="139269"/>
                    </a:lnTo>
                    <a:cubicBezTo>
                      <a:pt x="0" y="102333"/>
                      <a:pt x="14673" y="66909"/>
                      <a:pt x="40791" y="40791"/>
                    </a:cubicBezTo>
                    <a:cubicBezTo>
                      <a:pt x="66909" y="14673"/>
                      <a:pt x="102333" y="0"/>
                      <a:pt x="139269" y="0"/>
                    </a:cubicBezTo>
                    <a:close/>
                  </a:path>
                </a:pathLst>
              </a:custGeom>
              <a:solidFill>
                <a:srgbClr val="FFFFFF"/>
              </a:solidFill>
              <a:ln cap="rnd">
                <a:noFill/>
                <a:prstDash val="solid"/>
                <a:round/>
              </a:ln>
            </p:spPr>
            <p:txBody>
              <a:bodyPr/>
              <a:lstStyle/>
              <a:p>
                <a:endParaRPr lang="en-US"/>
              </a:p>
            </p:txBody>
          </p:sp>
          <p:sp>
            <p:nvSpPr>
              <p:cNvPr id="16" name="TextBox 16"/>
              <p:cNvSpPr txBox="1"/>
              <p:nvPr/>
            </p:nvSpPr>
            <p:spPr>
              <a:xfrm>
                <a:off x="0" y="38100"/>
                <a:ext cx="278538" cy="248876"/>
              </a:xfrm>
              <a:prstGeom prst="rect">
                <a:avLst/>
              </a:prstGeom>
            </p:spPr>
            <p:txBody>
              <a:bodyPr lIns="254000" tIns="254000" rIns="254000" bIns="254000" rtlCol="0" anchor="ctr"/>
              <a:lstStyle/>
              <a:p>
                <a:pPr marL="0" lvl="0" indent="0" algn="ctr">
                  <a:lnSpc>
                    <a:spcPts val="2694"/>
                  </a:lnSpc>
                  <a:spcBef>
                    <a:spcPct val="0"/>
                  </a:spcBef>
                </a:pPr>
                <a:endParaRPr/>
              </a:p>
            </p:txBody>
          </p:sp>
        </p:grpSp>
        <p:sp>
          <p:nvSpPr>
            <p:cNvPr id="17" name="TextBox 17"/>
            <p:cNvSpPr txBox="1"/>
            <p:nvPr/>
          </p:nvSpPr>
          <p:spPr>
            <a:xfrm>
              <a:off x="0" y="217923"/>
              <a:ext cx="862152" cy="425450"/>
            </a:xfrm>
            <a:prstGeom prst="rect">
              <a:avLst/>
            </a:prstGeom>
          </p:spPr>
          <p:txBody>
            <a:bodyPr lIns="0" tIns="0" rIns="0" bIns="0" rtlCol="0" anchor="t">
              <a:spAutoFit/>
            </a:bodyPr>
            <a:lstStyle/>
            <a:p>
              <a:pPr marL="0" lvl="1" indent="0" algn="ctr">
                <a:lnSpc>
                  <a:spcPts val="2400"/>
                </a:lnSpc>
                <a:spcBef>
                  <a:spcPct val="0"/>
                </a:spcBef>
              </a:pPr>
              <a:r>
                <a:rPr lang="en-US" sz="2000">
                  <a:solidFill>
                    <a:srgbClr val="000000"/>
                  </a:solidFill>
                  <a:latin typeface="Itim"/>
                </a:rPr>
                <a:t>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1477</Words>
  <Application>Microsoft Office PowerPoint</Application>
  <PresentationFormat>Custom</PresentationFormat>
  <Paragraphs>276</Paragraphs>
  <Slides>32</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Itim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BTL LTM</dc:title>
  <cp:lastModifiedBy>Do Chi Cong 20223888</cp:lastModifiedBy>
  <cp:revision>2</cp:revision>
  <dcterms:created xsi:type="dcterms:W3CDTF">2006-08-16T00:00:00Z</dcterms:created>
  <dcterms:modified xsi:type="dcterms:W3CDTF">2024-06-05T13:25:25Z</dcterms:modified>
  <dc:identifier>DAGHJm8YSZs</dc:identifier>
</cp:coreProperties>
</file>